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3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68" r:id="rId14"/>
    <p:sldId id="269" r:id="rId15"/>
    <p:sldId id="272" r:id="rId16"/>
    <p:sldId id="273" r:id="rId17"/>
    <p:sldId id="274" r:id="rId18"/>
    <p:sldId id="275" r:id="rId19"/>
    <p:sldId id="276" r:id="rId20"/>
    <p:sldId id="277" r:id="rId21"/>
    <p:sldId id="281" r:id="rId22"/>
    <p:sldId id="278" r:id="rId23"/>
    <p:sldId id="282" r:id="rId24"/>
    <p:sldId id="279" r:id="rId25"/>
    <p:sldId id="280" r:id="rId26"/>
    <p:sldId id="284" r:id="rId27"/>
    <p:sldId id="285" r:id="rId28"/>
    <p:sldId id="286" r:id="rId29"/>
    <p:sldId id="287" r:id="rId30"/>
    <p:sldId id="288" r:id="rId31"/>
    <p:sldId id="289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12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8C23-1086-4521-970C-C8A8A87A3F83}" type="datetimeFigureOut">
              <a:rPr lang="zh-CN" altLang="en-US" smtClean="0"/>
              <a:t>2018/6/10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04BE-123B-42FB-8DAC-4BFF55D980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901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8C23-1086-4521-970C-C8A8A87A3F83}" type="datetimeFigureOut">
              <a:rPr lang="zh-CN" altLang="en-US" smtClean="0"/>
              <a:t>2018/6/10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04BE-123B-42FB-8DAC-4BFF55D980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564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8C23-1086-4521-970C-C8A8A87A3F83}" type="datetimeFigureOut">
              <a:rPr lang="zh-CN" altLang="en-US" smtClean="0"/>
              <a:t>2018/6/10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04BE-123B-42FB-8DAC-4BFF55D980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202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8C23-1086-4521-970C-C8A8A87A3F83}" type="datetimeFigureOut">
              <a:rPr lang="zh-CN" altLang="en-US" smtClean="0"/>
              <a:t>2018/6/10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04BE-123B-42FB-8DAC-4BFF55D980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64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8C23-1086-4521-970C-C8A8A87A3F83}" type="datetimeFigureOut">
              <a:rPr lang="zh-CN" altLang="en-US" smtClean="0"/>
              <a:t>2018/6/10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04BE-123B-42FB-8DAC-4BFF55D980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512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8C23-1086-4521-970C-C8A8A87A3F83}" type="datetimeFigureOut">
              <a:rPr lang="zh-CN" altLang="en-US" smtClean="0"/>
              <a:t>2018/6/10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04BE-123B-42FB-8DAC-4BFF55D980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172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8C23-1086-4521-970C-C8A8A87A3F83}" type="datetimeFigureOut">
              <a:rPr lang="zh-CN" altLang="en-US" smtClean="0"/>
              <a:t>2018/6/10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04BE-123B-42FB-8DAC-4BFF55D980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1821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8C23-1086-4521-970C-C8A8A87A3F83}" type="datetimeFigureOut">
              <a:rPr lang="zh-CN" altLang="en-US" smtClean="0"/>
              <a:t>2018/6/10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04BE-123B-42FB-8DAC-4BFF55D980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114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8C23-1086-4521-970C-C8A8A87A3F83}" type="datetimeFigureOut">
              <a:rPr lang="zh-CN" altLang="en-US" smtClean="0"/>
              <a:t>2018/6/10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04BE-123B-42FB-8DAC-4BFF55D980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118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8C23-1086-4521-970C-C8A8A87A3F83}" type="datetimeFigureOut">
              <a:rPr lang="zh-CN" altLang="en-US" smtClean="0"/>
              <a:t>2018/6/10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04BE-123B-42FB-8DAC-4BFF55D980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079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D8C23-1086-4521-970C-C8A8A87A3F83}" type="datetimeFigureOut">
              <a:rPr lang="zh-CN" altLang="en-US" smtClean="0"/>
              <a:t>2018/6/10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D04BE-123B-42FB-8DAC-4BFF55D980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294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D8C23-1086-4521-970C-C8A8A87A3F83}" type="datetimeFigureOut">
              <a:rPr lang="zh-CN" altLang="en-US" smtClean="0"/>
              <a:t>2018/6/10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D04BE-123B-42FB-8DAC-4BFF55D980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229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4" descr="topslideWhite">
            <a:extLst>
              <a:ext uri="{FF2B5EF4-FFF2-40B4-BE49-F238E27FC236}">
                <a16:creationId xmlns:a16="http://schemas.microsoft.com/office/drawing/2014/main" id="{4F4B767C-5FEE-450B-B2DE-1C0C604D560E}"/>
              </a:ext>
            </a:extLst>
          </p:cNvPr>
          <p:cNvPicPr>
            <a:picLocks noGrp="1" noChangeAspect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25563"/>
          </a:xfrm>
          <a:noFill/>
        </p:spPr>
      </p:pic>
      <p:sp>
        <p:nvSpPr>
          <p:cNvPr id="3080" name="Text Box 25">
            <a:extLst>
              <a:ext uri="{FF2B5EF4-FFF2-40B4-BE49-F238E27FC236}">
                <a16:creationId xmlns:a16="http://schemas.microsoft.com/office/drawing/2014/main" id="{5B223658-EB50-4BB2-B7FC-1315704B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96" y="276360"/>
            <a:ext cx="314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Linux</a:t>
            </a:r>
            <a:r>
              <a:rPr lang="zh-CN" altLang="en-US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环境编程</a:t>
            </a:r>
            <a:r>
              <a:rPr lang="zh-CN" altLang="en-US" sz="1350"/>
              <a:t> </a:t>
            </a:r>
          </a:p>
        </p:txBody>
      </p:sp>
      <p:pic>
        <p:nvPicPr>
          <p:cNvPr id="4" name="图片 3" descr="图片包含 屏幕截图, 监视器&#10;&#10;已生成极高可信度的说明">
            <a:extLst>
              <a:ext uri="{FF2B5EF4-FFF2-40B4-BE49-F238E27FC236}">
                <a16:creationId xmlns:a16="http://schemas.microsoft.com/office/drawing/2014/main" id="{557154FC-4955-4817-BE4B-C961FBCA3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43" y="1221785"/>
            <a:ext cx="7993805" cy="507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7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4" descr="topslideWhite">
            <a:extLst>
              <a:ext uri="{FF2B5EF4-FFF2-40B4-BE49-F238E27FC236}">
                <a16:creationId xmlns:a16="http://schemas.microsoft.com/office/drawing/2014/main" id="{4F4B767C-5FEE-450B-B2DE-1C0C604D560E}"/>
              </a:ext>
            </a:extLst>
          </p:cNvPr>
          <p:cNvPicPr>
            <a:picLocks noGrp="1" noChangeAspect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25563"/>
          </a:xfrm>
          <a:noFill/>
        </p:spPr>
      </p:pic>
      <p:sp>
        <p:nvSpPr>
          <p:cNvPr id="3080" name="Text Box 25">
            <a:extLst>
              <a:ext uri="{FF2B5EF4-FFF2-40B4-BE49-F238E27FC236}">
                <a16:creationId xmlns:a16="http://schemas.microsoft.com/office/drawing/2014/main" id="{5B223658-EB50-4BB2-B7FC-1315704B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96" y="276360"/>
            <a:ext cx="314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Linux</a:t>
            </a:r>
            <a:r>
              <a:rPr lang="zh-CN" altLang="en-US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环境编程</a:t>
            </a:r>
            <a:r>
              <a:rPr lang="zh-CN" altLang="en-US" sz="135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C1A425-40AA-43F7-B3C0-BE9349995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563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20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4" descr="topslideWhite">
            <a:extLst>
              <a:ext uri="{FF2B5EF4-FFF2-40B4-BE49-F238E27FC236}">
                <a16:creationId xmlns:a16="http://schemas.microsoft.com/office/drawing/2014/main" id="{4F4B767C-5FEE-450B-B2DE-1C0C604D560E}"/>
              </a:ext>
            </a:extLst>
          </p:cNvPr>
          <p:cNvPicPr>
            <a:picLocks noGrp="1" noChangeAspect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25563"/>
          </a:xfrm>
          <a:noFill/>
        </p:spPr>
      </p:pic>
      <p:sp>
        <p:nvSpPr>
          <p:cNvPr id="3080" name="Text Box 25">
            <a:extLst>
              <a:ext uri="{FF2B5EF4-FFF2-40B4-BE49-F238E27FC236}">
                <a16:creationId xmlns:a16="http://schemas.microsoft.com/office/drawing/2014/main" id="{5B223658-EB50-4BB2-B7FC-1315704B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96" y="276360"/>
            <a:ext cx="314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Linux</a:t>
            </a:r>
            <a:r>
              <a:rPr lang="zh-CN" altLang="en-US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环境编程</a:t>
            </a:r>
            <a:r>
              <a:rPr lang="zh-CN" altLang="en-US" sz="135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85B052-406A-4A42-A8C5-E0BE731EC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9" y="860573"/>
            <a:ext cx="8842342" cy="590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85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4" descr="topslideWhite">
            <a:extLst>
              <a:ext uri="{FF2B5EF4-FFF2-40B4-BE49-F238E27FC236}">
                <a16:creationId xmlns:a16="http://schemas.microsoft.com/office/drawing/2014/main" id="{4F4B767C-5FEE-450B-B2DE-1C0C604D560E}"/>
              </a:ext>
            </a:extLst>
          </p:cNvPr>
          <p:cNvPicPr>
            <a:picLocks noGrp="1" noChangeAspect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25563"/>
          </a:xfrm>
          <a:noFill/>
        </p:spPr>
      </p:pic>
      <p:sp>
        <p:nvSpPr>
          <p:cNvPr id="3080" name="Text Box 25">
            <a:extLst>
              <a:ext uri="{FF2B5EF4-FFF2-40B4-BE49-F238E27FC236}">
                <a16:creationId xmlns:a16="http://schemas.microsoft.com/office/drawing/2014/main" id="{5B223658-EB50-4BB2-B7FC-1315704B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96" y="276360"/>
            <a:ext cx="314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Linux</a:t>
            </a:r>
            <a:r>
              <a:rPr lang="zh-CN" altLang="en-US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环境编程</a:t>
            </a:r>
            <a:r>
              <a:rPr lang="zh-CN" altLang="en-US" sz="135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B135D4-DD84-4585-AB61-8A94ADFFF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48" y="1601923"/>
            <a:ext cx="7935583" cy="453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54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4" descr="topslideWhite">
            <a:extLst>
              <a:ext uri="{FF2B5EF4-FFF2-40B4-BE49-F238E27FC236}">
                <a16:creationId xmlns:a16="http://schemas.microsoft.com/office/drawing/2014/main" id="{4F4B767C-5FEE-450B-B2DE-1C0C604D560E}"/>
              </a:ext>
            </a:extLst>
          </p:cNvPr>
          <p:cNvPicPr>
            <a:picLocks noGrp="1" noChangeAspect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25563"/>
          </a:xfrm>
          <a:noFill/>
        </p:spPr>
      </p:pic>
      <p:sp>
        <p:nvSpPr>
          <p:cNvPr id="3080" name="Text Box 25">
            <a:extLst>
              <a:ext uri="{FF2B5EF4-FFF2-40B4-BE49-F238E27FC236}">
                <a16:creationId xmlns:a16="http://schemas.microsoft.com/office/drawing/2014/main" id="{5B223658-EB50-4BB2-B7FC-1315704B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96" y="276360"/>
            <a:ext cx="314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Linux</a:t>
            </a:r>
            <a:r>
              <a:rPr lang="zh-CN" altLang="en-US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环境编程</a:t>
            </a:r>
            <a:r>
              <a:rPr lang="zh-CN" altLang="en-US" sz="135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60FAF6-A6E8-44EF-9FCE-8C4EED824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6" y="1601923"/>
            <a:ext cx="7864836" cy="21867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AD8CCB-0522-44C0-AFA9-25B3FA5CE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691" y="4266920"/>
            <a:ext cx="579061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9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4" descr="topslideWhite">
            <a:extLst>
              <a:ext uri="{FF2B5EF4-FFF2-40B4-BE49-F238E27FC236}">
                <a16:creationId xmlns:a16="http://schemas.microsoft.com/office/drawing/2014/main" id="{4F4B767C-5FEE-450B-B2DE-1C0C604D560E}"/>
              </a:ext>
            </a:extLst>
          </p:cNvPr>
          <p:cNvPicPr>
            <a:picLocks noGrp="1" noChangeAspect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25563"/>
          </a:xfrm>
          <a:noFill/>
        </p:spPr>
      </p:pic>
      <p:sp>
        <p:nvSpPr>
          <p:cNvPr id="3080" name="Text Box 25">
            <a:extLst>
              <a:ext uri="{FF2B5EF4-FFF2-40B4-BE49-F238E27FC236}">
                <a16:creationId xmlns:a16="http://schemas.microsoft.com/office/drawing/2014/main" id="{5B223658-EB50-4BB2-B7FC-1315704B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96" y="276360"/>
            <a:ext cx="314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Linux</a:t>
            </a:r>
            <a:r>
              <a:rPr lang="zh-CN" altLang="en-US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环境编程</a:t>
            </a:r>
            <a:r>
              <a:rPr lang="zh-CN" altLang="en-US" sz="135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5BEEBB-7C07-408F-8F33-D17C4BB3E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57" y="1711684"/>
            <a:ext cx="7726109" cy="421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29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4" descr="topslideWhite">
            <a:extLst>
              <a:ext uri="{FF2B5EF4-FFF2-40B4-BE49-F238E27FC236}">
                <a16:creationId xmlns:a16="http://schemas.microsoft.com/office/drawing/2014/main" id="{4F4B767C-5FEE-450B-B2DE-1C0C604D560E}"/>
              </a:ext>
            </a:extLst>
          </p:cNvPr>
          <p:cNvPicPr>
            <a:picLocks noGrp="1" noChangeAspect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25563"/>
          </a:xfrm>
          <a:noFill/>
        </p:spPr>
      </p:pic>
      <p:sp>
        <p:nvSpPr>
          <p:cNvPr id="3080" name="Text Box 25">
            <a:extLst>
              <a:ext uri="{FF2B5EF4-FFF2-40B4-BE49-F238E27FC236}">
                <a16:creationId xmlns:a16="http://schemas.microsoft.com/office/drawing/2014/main" id="{5B223658-EB50-4BB2-B7FC-1315704B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96" y="276360"/>
            <a:ext cx="314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Linux</a:t>
            </a:r>
            <a:r>
              <a:rPr lang="zh-CN" altLang="en-US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环境编程</a:t>
            </a:r>
            <a:r>
              <a:rPr lang="zh-CN" altLang="en-US" sz="135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0FBB4D-6BE0-4E61-BDB8-E3C10FEAA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41" y="2820087"/>
            <a:ext cx="7662518" cy="18615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0EB81E-1E52-4764-9537-EFF5A8894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483" y="2202256"/>
            <a:ext cx="7167835" cy="31234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118A74B-5D96-486F-BE61-FB31E125D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41" y="703098"/>
            <a:ext cx="6399009" cy="31449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61947B9-A491-4A6D-8C70-10F3430C6A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72" y="3905909"/>
            <a:ext cx="3650130" cy="26757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A4B7C9E-1B2A-4E19-8FE6-CC107D5096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502" y="3863297"/>
            <a:ext cx="4403816" cy="186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7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4" descr="topslideWhite">
            <a:extLst>
              <a:ext uri="{FF2B5EF4-FFF2-40B4-BE49-F238E27FC236}">
                <a16:creationId xmlns:a16="http://schemas.microsoft.com/office/drawing/2014/main" id="{4F4B767C-5FEE-450B-B2DE-1C0C604D560E}"/>
              </a:ext>
            </a:extLst>
          </p:cNvPr>
          <p:cNvPicPr>
            <a:picLocks noGrp="1" noChangeAspect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25563"/>
          </a:xfrm>
          <a:noFill/>
        </p:spPr>
      </p:pic>
      <p:sp>
        <p:nvSpPr>
          <p:cNvPr id="3080" name="Text Box 25">
            <a:extLst>
              <a:ext uri="{FF2B5EF4-FFF2-40B4-BE49-F238E27FC236}">
                <a16:creationId xmlns:a16="http://schemas.microsoft.com/office/drawing/2014/main" id="{5B223658-EB50-4BB2-B7FC-1315704B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96" y="276360"/>
            <a:ext cx="314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Linux</a:t>
            </a:r>
            <a:r>
              <a:rPr lang="zh-CN" altLang="en-US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环境编程</a:t>
            </a:r>
            <a:r>
              <a:rPr lang="zh-CN" altLang="en-US" sz="135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4BE2B2-FB25-431E-BCE8-32A8B592D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14" y="3647540"/>
            <a:ext cx="6556665" cy="24327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9B3529-A42F-4936-B509-8F65FB325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14" y="1502334"/>
            <a:ext cx="4580864" cy="196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58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4" descr="topslideWhite">
            <a:extLst>
              <a:ext uri="{FF2B5EF4-FFF2-40B4-BE49-F238E27FC236}">
                <a16:creationId xmlns:a16="http://schemas.microsoft.com/office/drawing/2014/main" id="{4F4B767C-5FEE-450B-B2DE-1C0C604D560E}"/>
              </a:ext>
            </a:extLst>
          </p:cNvPr>
          <p:cNvPicPr>
            <a:picLocks noGrp="1" noChangeAspect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25563"/>
          </a:xfrm>
          <a:noFill/>
        </p:spPr>
      </p:pic>
      <p:sp>
        <p:nvSpPr>
          <p:cNvPr id="3080" name="Text Box 25">
            <a:extLst>
              <a:ext uri="{FF2B5EF4-FFF2-40B4-BE49-F238E27FC236}">
                <a16:creationId xmlns:a16="http://schemas.microsoft.com/office/drawing/2014/main" id="{5B223658-EB50-4BB2-B7FC-1315704B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96" y="276360"/>
            <a:ext cx="314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Linux</a:t>
            </a:r>
            <a:r>
              <a:rPr lang="zh-CN" altLang="en-US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环境编程</a:t>
            </a:r>
            <a:r>
              <a:rPr lang="zh-CN" altLang="en-US" sz="1350"/>
              <a:t>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FF3E865-E94D-433C-8CCA-E83BE93D1CFE}"/>
              </a:ext>
            </a:extLst>
          </p:cNvPr>
          <p:cNvSpPr txBox="1"/>
          <p:nvPr/>
        </p:nvSpPr>
        <p:spPr>
          <a:xfrm>
            <a:off x="772998" y="1601923"/>
            <a:ext cx="8059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在软件开发中，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make</a:t>
            </a:r>
            <a:r>
              <a:rPr lang="zh-CN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通常被视为一种软件构建工具。该工具主要经由读取一种名为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b="1" err="1">
                <a:latin typeface="微软雅黑" panose="020B0503020204020204" pitchFamily="34" charset="-122"/>
                <a:ea typeface="微软雅黑" panose="020B0503020204020204" pitchFamily="34" charset="-122"/>
              </a:rPr>
              <a:t>makefile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b="1" err="1">
                <a:latin typeface="微软雅黑" panose="020B0503020204020204" pitchFamily="34" charset="-122"/>
                <a:ea typeface="微软雅黑" panose="020B0503020204020204" pitchFamily="34" charset="-122"/>
              </a:rPr>
              <a:t>Makefile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的文件来实现软件的自动化建构。它会通过一种被称之为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“target”</a:t>
            </a:r>
            <a:r>
              <a:rPr lang="zh-CN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概念来检查相关文件之间的依赖关系，这种依赖关系的检查系统非常简单，主要通过对比文件的修改时间来实现。在大多数情况下，我们主要用它来编译源代码，生成结果代码，然后把结果代码连接起来生成可执行文件或者库文件。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8DBB01-1D64-4BBA-9106-DF67A3BEB9D8}"/>
              </a:ext>
            </a:extLst>
          </p:cNvPr>
          <p:cNvSpPr txBox="1"/>
          <p:nvPr/>
        </p:nvSpPr>
        <p:spPr>
          <a:xfrm>
            <a:off x="688157" y="3632609"/>
            <a:ext cx="814475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/>
          </a:p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Target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（目标文件，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Object File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或是执行文件）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... : prerequisites ...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（要生成那个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target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所需要的文件或是目标）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          command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（任意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命令）</a:t>
            </a:r>
          </a:p>
          <a:p>
            <a:endParaRPr lang="en-US" altLang="zh-CN" sz="2800"/>
          </a:p>
          <a:p>
            <a:r>
              <a:rPr lang="en-US" altLang="zh-CN" sz="2800"/>
              <a:t>calc: </a:t>
            </a:r>
            <a:r>
              <a:rPr lang="en-US" altLang="zh-CN" sz="2800" err="1"/>
              <a:t>main.c</a:t>
            </a:r>
            <a:r>
              <a:rPr lang="en-US" altLang="zh-CN" sz="2800"/>
              <a:t> </a:t>
            </a:r>
            <a:r>
              <a:rPr lang="en-US" altLang="zh-CN" sz="2800" err="1"/>
              <a:t>getch.c</a:t>
            </a:r>
            <a:r>
              <a:rPr lang="en-US" altLang="zh-CN" sz="2800"/>
              <a:t> </a:t>
            </a:r>
            <a:r>
              <a:rPr lang="en-US" altLang="zh-CN" sz="2800" err="1"/>
              <a:t>getop.c</a:t>
            </a:r>
            <a:r>
              <a:rPr lang="en-US" altLang="zh-CN" sz="2800"/>
              <a:t> </a:t>
            </a:r>
            <a:r>
              <a:rPr lang="en-US" altLang="zh-CN" sz="2800" err="1"/>
              <a:t>stack.c</a:t>
            </a:r>
            <a:endParaRPr lang="en-US" altLang="zh-CN" sz="2800"/>
          </a:p>
          <a:p>
            <a:r>
              <a:rPr lang="en-US" altLang="zh-CN" sz="2800"/>
              <a:t>    </a:t>
            </a:r>
            <a:r>
              <a:rPr lang="en-US" altLang="zh-CN" sz="2800" err="1"/>
              <a:t>gcc</a:t>
            </a:r>
            <a:r>
              <a:rPr lang="en-US" altLang="zh-CN" sz="2800"/>
              <a:t> -o calc </a:t>
            </a:r>
            <a:r>
              <a:rPr lang="en-US" altLang="zh-CN" sz="2800" err="1"/>
              <a:t>main.c</a:t>
            </a:r>
            <a:r>
              <a:rPr lang="en-US" altLang="zh-CN" sz="2800"/>
              <a:t> </a:t>
            </a:r>
            <a:r>
              <a:rPr lang="en-US" altLang="zh-CN" sz="2800" err="1"/>
              <a:t>getch.c</a:t>
            </a:r>
            <a:r>
              <a:rPr lang="en-US" altLang="zh-CN" sz="2800"/>
              <a:t> </a:t>
            </a:r>
            <a:r>
              <a:rPr lang="en-US" altLang="zh-CN" sz="2800" err="1"/>
              <a:t>getop.c</a:t>
            </a:r>
            <a:r>
              <a:rPr lang="en-US" altLang="zh-CN" sz="2800"/>
              <a:t> </a:t>
            </a:r>
            <a:r>
              <a:rPr lang="en-US" altLang="zh-CN" sz="2800" err="1"/>
              <a:t>stack.c</a:t>
            </a:r>
            <a:r>
              <a:rPr lang="en-US" altLang="zh-CN" sz="2800"/>
              <a:t> 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1170569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4" descr="topslideWhite">
            <a:extLst>
              <a:ext uri="{FF2B5EF4-FFF2-40B4-BE49-F238E27FC236}">
                <a16:creationId xmlns:a16="http://schemas.microsoft.com/office/drawing/2014/main" id="{4F4B767C-5FEE-450B-B2DE-1C0C604D560E}"/>
              </a:ext>
            </a:extLst>
          </p:cNvPr>
          <p:cNvPicPr>
            <a:picLocks noGrp="1" noChangeAspect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25563"/>
          </a:xfrm>
          <a:noFill/>
        </p:spPr>
      </p:pic>
      <p:sp>
        <p:nvSpPr>
          <p:cNvPr id="3080" name="Text Box 25">
            <a:extLst>
              <a:ext uri="{FF2B5EF4-FFF2-40B4-BE49-F238E27FC236}">
                <a16:creationId xmlns:a16="http://schemas.microsoft.com/office/drawing/2014/main" id="{5B223658-EB50-4BB2-B7FC-1315704B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96" y="276360"/>
            <a:ext cx="314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Linux</a:t>
            </a:r>
            <a:r>
              <a:rPr lang="zh-CN" altLang="en-US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环境编程</a:t>
            </a:r>
            <a:r>
              <a:rPr lang="zh-CN" altLang="en-US" sz="1350"/>
              <a:t>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190209-BE7C-464E-A613-F7CA023B602E}"/>
              </a:ext>
            </a:extLst>
          </p:cNvPr>
          <p:cNvSpPr txBox="1"/>
          <p:nvPr/>
        </p:nvSpPr>
        <p:spPr>
          <a:xfrm>
            <a:off x="952107" y="1150070"/>
            <a:ext cx="707952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edit : </a:t>
            </a:r>
            <a:r>
              <a:rPr lang="en-US" altLang="zh-CN" sz="2000" err="1"/>
              <a:t>main.o</a:t>
            </a:r>
            <a:r>
              <a:rPr lang="en-US" altLang="zh-CN" sz="2000"/>
              <a:t> </a:t>
            </a:r>
            <a:r>
              <a:rPr lang="en-US" altLang="zh-CN" sz="2000" err="1"/>
              <a:t>kbd.o</a:t>
            </a:r>
            <a:r>
              <a:rPr lang="en-US" altLang="zh-CN" sz="2000"/>
              <a:t> </a:t>
            </a:r>
            <a:r>
              <a:rPr lang="en-US" altLang="zh-CN" sz="2000" err="1"/>
              <a:t>command.o</a:t>
            </a:r>
            <a:r>
              <a:rPr lang="en-US" altLang="zh-CN" sz="2000"/>
              <a:t> </a:t>
            </a:r>
            <a:r>
              <a:rPr lang="en-US" altLang="zh-CN" sz="2000" err="1"/>
              <a:t>display.o</a:t>
            </a:r>
            <a:r>
              <a:rPr lang="en-US" altLang="zh-CN" sz="2000"/>
              <a:t> \</a:t>
            </a:r>
          </a:p>
          <a:p>
            <a:r>
              <a:rPr lang="en-US" altLang="zh-CN" sz="2000" err="1"/>
              <a:t>insert.o</a:t>
            </a:r>
            <a:r>
              <a:rPr lang="en-US" altLang="zh-CN" sz="2000"/>
              <a:t> </a:t>
            </a:r>
            <a:r>
              <a:rPr lang="en-US" altLang="zh-CN" sz="2000" err="1"/>
              <a:t>search.o</a:t>
            </a:r>
            <a:r>
              <a:rPr lang="en-US" altLang="zh-CN" sz="2000"/>
              <a:t> </a:t>
            </a:r>
            <a:r>
              <a:rPr lang="en-US" altLang="zh-CN" sz="2000" err="1"/>
              <a:t>files.o</a:t>
            </a:r>
            <a:r>
              <a:rPr lang="en-US" altLang="zh-CN" sz="2000"/>
              <a:t> </a:t>
            </a:r>
            <a:r>
              <a:rPr lang="en-US" altLang="zh-CN" sz="2000" err="1"/>
              <a:t>utils.</a:t>
            </a:r>
            <a:r>
              <a:rPr lang="en-US" altLang="zh-CN" sz="2000"/>
              <a:t>o</a:t>
            </a:r>
          </a:p>
          <a:p>
            <a:endParaRPr lang="en-US" altLang="zh-CN" sz="2000"/>
          </a:p>
          <a:p>
            <a:r>
              <a:rPr lang="en-US" altLang="zh-CN" sz="2000"/>
              <a:t>cc -o edit </a:t>
            </a:r>
            <a:r>
              <a:rPr lang="en-US" altLang="zh-CN" sz="2000" err="1"/>
              <a:t>main.o</a:t>
            </a:r>
            <a:r>
              <a:rPr lang="en-US" altLang="zh-CN" sz="2000"/>
              <a:t> </a:t>
            </a:r>
            <a:r>
              <a:rPr lang="en-US" altLang="zh-CN" sz="2000" err="1"/>
              <a:t>kbd.o</a:t>
            </a:r>
            <a:r>
              <a:rPr lang="en-US" altLang="zh-CN" sz="2000"/>
              <a:t> </a:t>
            </a:r>
            <a:r>
              <a:rPr lang="en-US" altLang="zh-CN" sz="2000" err="1"/>
              <a:t>command.o</a:t>
            </a:r>
            <a:r>
              <a:rPr lang="en-US" altLang="zh-CN" sz="2000"/>
              <a:t> </a:t>
            </a:r>
            <a:r>
              <a:rPr lang="en-US" altLang="zh-CN" sz="2000" err="1"/>
              <a:t>display.o</a:t>
            </a:r>
            <a:r>
              <a:rPr lang="en-US" altLang="zh-CN" sz="2000"/>
              <a:t> \</a:t>
            </a:r>
          </a:p>
          <a:p>
            <a:r>
              <a:rPr lang="en-US" altLang="zh-CN" sz="2000" err="1"/>
              <a:t>insert.o</a:t>
            </a:r>
            <a:r>
              <a:rPr lang="en-US" altLang="zh-CN" sz="2000"/>
              <a:t> </a:t>
            </a:r>
            <a:r>
              <a:rPr lang="en-US" altLang="zh-CN" sz="2000" err="1"/>
              <a:t>search.o</a:t>
            </a:r>
            <a:r>
              <a:rPr lang="en-US" altLang="zh-CN" sz="2000"/>
              <a:t> </a:t>
            </a:r>
            <a:r>
              <a:rPr lang="en-US" altLang="zh-CN" sz="2000" err="1"/>
              <a:t>files.o</a:t>
            </a:r>
            <a:r>
              <a:rPr lang="en-US" altLang="zh-CN" sz="2000"/>
              <a:t> </a:t>
            </a:r>
            <a:r>
              <a:rPr lang="en-US" altLang="zh-CN" sz="2000" err="1"/>
              <a:t>utils.o</a:t>
            </a:r>
            <a:endParaRPr lang="en-US" altLang="zh-CN" sz="2000"/>
          </a:p>
          <a:p>
            <a:endParaRPr lang="en-US" altLang="zh-CN" sz="2000"/>
          </a:p>
          <a:p>
            <a:r>
              <a:rPr lang="en-US" altLang="zh-CN" sz="2000"/>
              <a:t>main</a:t>
            </a:r>
            <a:r>
              <a:rPr lang="en-US" altLang="zh-CN" sz="2000" err="1"/>
              <a:t>.o</a:t>
            </a:r>
            <a:r>
              <a:rPr lang="en-US" altLang="zh-CN" sz="2000"/>
              <a:t> : </a:t>
            </a:r>
            <a:r>
              <a:rPr lang="en-US" altLang="zh-CN" sz="2000" err="1"/>
              <a:t>main.c</a:t>
            </a:r>
            <a:r>
              <a:rPr lang="en-US" altLang="zh-CN" sz="2000"/>
              <a:t> </a:t>
            </a:r>
            <a:r>
              <a:rPr lang="en-US" altLang="zh-CN" sz="2000" err="1"/>
              <a:t>defs.h</a:t>
            </a:r>
            <a:endParaRPr lang="en-US" altLang="zh-CN" sz="2000"/>
          </a:p>
          <a:p>
            <a:r>
              <a:rPr lang="en-US" altLang="zh-CN" sz="2000"/>
              <a:t>cc -c </a:t>
            </a:r>
            <a:r>
              <a:rPr lang="en-US" altLang="zh-CN" sz="2000" err="1"/>
              <a:t>main.c</a:t>
            </a:r>
            <a:endParaRPr lang="en-US" altLang="zh-CN" sz="2000"/>
          </a:p>
          <a:p>
            <a:endParaRPr lang="en-US" altLang="zh-CN" sz="2000"/>
          </a:p>
          <a:p>
            <a:r>
              <a:rPr lang="en-US" altLang="zh-CN" sz="2000"/>
              <a:t>kbd</a:t>
            </a:r>
            <a:r>
              <a:rPr lang="en-US" altLang="zh-CN" sz="2000" err="1"/>
              <a:t>.o</a:t>
            </a:r>
            <a:r>
              <a:rPr lang="en-US" altLang="zh-CN" sz="2000"/>
              <a:t> : </a:t>
            </a:r>
            <a:r>
              <a:rPr lang="en-US" altLang="zh-CN" sz="2000" err="1"/>
              <a:t>kbd.c</a:t>
            </a:r>
            <a:r>
              <a:rPr lang="en-US" altLang="zh-CN" sz="2000"/>
              <a:t> </a:t>
            </a:r>
            <a:r>
              <a:rPr lang="en-US" altLang="zh-CN" sz="2000" err="1"/>
              <a:t>defs.h</a:t>
            </a:r>
            <a:r>
              <a:rPr lang="en-US" altLang="zh-CN" sz="2000"/>
              <a:t> </a:t>
            </a:r>
            <a:r>
              <a:rPr lang="en-US" altLang="zh-CN" sz="2000" err="1"/>
              <a:t>command.h</a:t>
            </a:r>
            <a:endParaRPr lang="en-US" altLang="zh-CN" sz="2000"/>
          </a:p>
          <a:p>
            <a:r>
              <a:rPr lang="en-US" altLang="zh-CN" sz="2000"/>
              <a:t>cc -c </a:t>
            </a:r>
            <a:r>
              <a:rPr lang="en-US" altLang="zh-CN" sz="2000" err="1"/>
              <a:t>kbd.c</a:t>
            </a:r>
            <a:endParaRPr lang="en-US" altLang="zh-CN" sz="2000"/>
          </a:p>
          <a:p>
            <a:endParaRPr lang="en-US" altLang="zh-CN" sz="2000"/>
          </a:p>
          <a:p>
            <a:r>
              <a:rPr lang="en-US" altLang="zh-CN" sz="2000"/>
              <a:t>……</a:t>
            </a:r>
          </a:p>
          <a:p>
            <a:endParaRPr lang="en-US" altLang="zh-CN" sz="2000"/>
          </a:p>
          <a:p>
            <a:r>
              <a:rPr lang="en-US" altLang="zh-CN" sz="2000"/>
              <a:t>rm edit </a:t>
            </a:r>
            <a:r>
              <a:rPr lang="en-US" altLang="zh-CN" sz="2000" err="1"/>
              <a:t>main.o</a:t>
            </a:r>
            <a:r>
              <a:rPr lang="en-US" altLang="zh-CN" sz="2000"/>
              <a:t> </a:t>
            </a:r>
            <a:r>
              <a:rPr lang="en-US" altLang="zh-CN" sz="2000" err="1"/>
              <a:t>kbd.o</a:t>
            </a:r>
            <a:r>
              <a:rPr lang="en-US" altLang="zh-CN" sz="2000"/>
              <a:t> </a:t>
            </a:r>
            <a:r>
              <a:rPr lang="en-US" altLang="zh-CN" sz="2000" err="1"/>
              <a:t>command.o</a:t>
            </a:r>
            <a:r>
              <a:rPr lang="en-US" altLang="zh-CN" sz="2000"/>
              <a:t> </a:t>
            </a:r>
            <a:r>
              <a:rPr lang="en-US" altLang="zh-CN" sz="2000" err="1"/>
              <a:t>display.o</a:t>
            </a:r>
            <a:r>
              <a:rPr lang="en-US" altLang="zh-CN" sz="2000"/>
              <a:t> \</a:t>
            </a:r>
          </a:p>
          <a:p>
            <a:r>
              <a:rPr lang="en-US" altLang="zh-CN" sz="2000" err="1"/>
              <a:t>insert.o</a:t>
            </a:r>
            <a:r>
              <a:rPr lang="en-US" altLang="zh-CN" sz="2000"/>
              <a:t> </a:t>
            </a:r>
            <a:r>
              <a:rPr lang="en-US" altLang="zh-CN" sz="2000" err="1"/>
              <a:t>search.o</a:t>
            </a:r>
            <a:r>
              <a:rPr lang="en-US" altLang="zh-CN" sz="2000"/>
              <a:t> </a:t>
            </a:r>
            <a:r>
              <a:rPr lang="en-US" altLang="zh-CN" sz="2000" err="1"/>
              <a:t>files.o</a:t>
            </a:r>
            <a:r>
              <a:rPr lang="en-US" altLang="zh-CN" sz="2000"/>
              <a:t> </a:t>
            </a:r>
            <a:r>
              <a:rPr lang="en-US" altLang="zh-CN" sz="2000" err="1"/>
              <a:t>utils.o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4000471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4" descr="topslideWhite">
            <a:extLst>
              <a:ext uri="{FF2B5EF4-FFF2-40B4-BE49-F238E27FC236}">
                <a16:creationId xmlns:a16="http://schemas.microsoft.com/office/drawing/2014/main" id="{4F4B767C-5FEE-450B-B2DE-1C0C604D560E}"/>
              </a:ext>
            </a:extLst>
          </p:cNvPr>
          <p:cNvPicPr>
            <a:picLocks noGrp="1" noChangeAspect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25563"/>
          </a:xfrm>
          <a:noFill/>
        </p:spPr>
      </p:pic>
      <p:sp>
        <p:nvSpPr>
          <p:cNvPr id="3080" name="Text Box 25">
            <a:extLst>
              <a:ext uri="{FF2B5EF4-FFF2-40B4-BE49-F238E27FC236}">
                <a16:creationId xmlns:a16="http://schemas.microsoft.com/office/drawing/2014/main" id="{5B223658-EB50-4BB2-B7FC-1315704B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96" y="276360"/>
            <a:ext cx="314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Linux</a:t>
            </a:r>
            <a:r>
              <a:rPr lang="zh-CN" altLang="en-US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环境编程</a:t>
            </a:r>
            <a:r>
              <a:rPr lang="zh-CN" altLang="en-US" sz="1350"/>
              <a:t>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190209-BE7C-464E-A613-F7CA023B602E}"/>
              </a:ext>
            </a:extLst>
          </p:cNvPr>
          <p:cNvSpPr txBox="1"/>
          <p:nvPr/>
        </p:nvSpPr>
        <p:spPr>
          <a:xfrm>
            <a:off x="952107" y="1150070"/>
            <a:ext cx="70795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objects = main.o kbd.o command.o display.o \</a:t>
            </a:r>
          </a:p>
          <a:p>
            <a:r>
              <a:rPr lang="en-US" altLang="zh-CN" sz="2000"/>
              <a:t>insert.o search.o files.o utils.o</a:t>
            </a:r>
          </a:p>
          <a:p>
            <a:endParaRPr lang="en-US" altLang="zh-CN" sz="2000"/>
          </a:p>
          <a:p>
            <a:r>
              <a:rPr lang="en-US" altLang="zh-CN" sz="2000"/>
              <a:t>edit : $(objects)</a:t>
            </a:r>
          </a:p>
          <a:p>
            <a:r>
              <a:rPr lang="en-US" altLang="zh-CN" sz="2000"/>
              <a:t>cc -o edit $(objects)</a:t>
            </a:r>
          </a:p>
          <a:p>
            <a:endParaRPr lang="en-US" altLang="zh-CN" sz="2000"/>
          </a:p>
          <a:p>
            <a:r>
              <a:rPr lang="en-US" altLang="zh-CN" sz="2000"/>
              <a:t>main</a:t>
            </a:r>
            <a:r>
              <a:rPr lang="en-US" altLang="zh-CN" sz="2000" err="1"/>
              <a:t>.o</a:t>
            </a:r>
            <a:r>
              <a:rPr lang="en-US" altLang="zh-CN" sz="2000"/>
              <a:t> : </a:t>
            </a:r>
            <a:r>
              <a:rPr lang="en-US" altLang="zh-CN" sz="2000" err="1"/>
              <a:t>main.c</a:t>
            </a:r>
            <a:r>
              <a:rPr lang="en-US" altLang="zh-CN" sz="2000"/>
              <a:t> </a:t>
            </a:r>
            <a:r>
              <a:rPr lang="en-US" altLang="zh-CN" sz="2000" err="1"/>
              <a:t>defs.h</a:t>
            </a:r>
            <a:endParaRPr lang="en-US" altLang="zh-CN" sz="2000"/>
          </a:p>
          <a:p>
            <a:r>
              <a:rPr lang="en-US" altLang="zh-CN" sz="2000"/>
              <a:t>cc -c </a:t>
            </a:r>
            <a:r>
              <a:rPr lang="en-US" altLang="zh-CN" sz="2000" err="1"/>
              <a:t>main.c</a:t>
            </a:r>
            <a:endParaRPr lang="en-US" altLang="zh-CN" sz="2000"/>
          </a:p>
          <a:p>
            <a:endParaRPr lang="en-US" altLang="zh-CN" sz="2000"/>
          </a:p>
          <a:p>
            <a:r>
              <a:rPr lang="en-US" altLang="zh-CN" sz="2000"/>
              <a:t>kbd</a:t>
            </a:r>
            <a:r>
              <a:rPr lang="en-US" altLang="zh-CN" sz="2000" err="1"/>
              <a:t>.o</a:t>
            </a:r>
            <a:r>
              <a:rPr lang="en-US" altLang="zh-CN" sz="2000"/>
              <a:t> : </a:t>
            </a:r>
            <a:r>
              <a:rPr lang="en-US" altLang="zh-CN" sz="2000" err="1"/>
              <a:t>kbd.c</a:t>
            </a:r>
            <a:r>
              <a:rPr lang="en-US" altLang="zh-CN" sz="2000"/>
              <a:t> </a:t>
            </a:r>
            <a:r>
              <a:rPr lang="en-US" altLang="zh-CN" sz="2000" err="1"/>
              <a:t>defs.h</a:t>
            </a:r>
            <a:r>
              <a:rPr lang="en-US" altLang="zh-CN" sz="2000"/>
              <a:t> </a:t>
            </a:r>
            <a:r>
              <a:rPr lang="en-US" altLang="zh-CN" sz="2000" err="1"/>
              <a:t>command.h</a:t>
            </a:r>
            <a:endParaRPr lang="en-US" altLang="zh-CN" sz="2000"/>
          </a:p>
          <a:p>
            <a:r>
              <a:rPr lang="en-US" altLang="zh-CN" sz="2000"/>
              <a:t>cc -c </a:t>
            </a:r>
            <a:r>
              <a:rPr lang="en-US" altLang="zh-CN" sz="2000" err="1"/>
              <a:t>kbd.c</a:t>
            </a:r>
            <a:endParaRPr lang="en-US" altLang="zh-CN" sz="2000"/>
          </a:p>
          <a:p>
            <a:endParaRPr lang="en-US" altLang="zh-CN" sz="2000"/>
          </a:p>
          <a:p>
            <a:r>
              <a:rPr lang="en-US" altLang="zh-CN" sz="2000"/>
              <a:t>……</a:t>
            </a:r>
          </a:p>
          <a:p>
            <a:endParaRPr lang="en-US" altLang="zh-CN" sz="2000"/>
          </a:p>
          <a:p>
            <a:r>
              <a:rPr lang="en-US" altLang="zh-CN" sz="2000"/>
              <a:t>rm edit $(objects)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684012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4" descr="topslideWhite">
            <a:extLst>
              <a:ext uri="{FF2B5EF4-FFF2-40B4-BE49-F238E27FC236}">
                <a16:creationId xmlns:a16="http://schemas.microsoft.com/office/drawing/2014/main" id="{4F4B767C-5FEE-450B-B2DE-1C0C604D560E}"/>
              </a:ext>
            </a:extLst>
          </p:cNvPr>
          <p:cNvPicPr>
            <a:picLocks noGrp="1" noChangeAspect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25563"/>
          </a:xfrm>
          <a:noFill/>
        </p:spPr>
      </p:pic>
      <p:sp>
        <p:nvSpPr>
          <p:cNvPr id="3080" name="Text Box 25">
            <a:extLst>
              <a:ext uri="{FF2B5EF4-FFF2-40B4-BE49-F238E27FC236}">
                <a16:creationId xmlns:a16="http://schemas.microsoft.com/office/drawing/2014/main" id="{5B223658-EB50-4BB2-B7FC-1315704B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96" y="276360"/>
            <a:ext cx="314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Linux</a:t>
            </a:r>
            <a:r>
              <a:rPr lang="zh-CN" altLang="en-US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环境编程</a:t>
            </a:r>
            <a:r>
              <a:rPr lang="zh-CN" altLang="en-US" sz="135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2934AF-F6A1-4F0D-9D3A-6AC4AA99BB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43" y="1601923"/>
            <a:ext cx="8827113" cy="359532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BA828E1-798B-4DFD-8064-81D98A0C6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19" y="1660755"/>
            <a:ext cx="8130846" cy="359532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C9B6550-7E8C-410A-A0E4-722954A66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24" y="1325563"/>
            <a:ext cx="7972741" cy="471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4" descr="topslideWhite">
            <a:extLst>
              <a:ext uri="{FF2B5EF4-FFF2-40B4-BE49-F238E27FC236}">
                <a16:creationId xmlns:a16="http://schemas.microsoft.com/office/drawing/2014/main" id="{4F4B767C-5FEE-450B-B2DE-1C0C604D560E}"/>
              </a:ext>
            </a:extLst>
          </p:cNvPr>
          <p:cNvPicPr>
            <a:picLocks noGrp="1" noChangeAspect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25563"/>
          </a:xfrm>
          <a:noFill/>
        </p:spPr>
      </p:pic>
      <p:sp>
        <p:nvSpPr>
          <p:cNvPr id="3080" name="Text Box 25">
            <a:extLst>
              <a:ext uri="{FF2B5EF4-FFF2-40B4-BE49-F238E27FC236}">
                <a16:creationId xmlns:a16="http://schemas.microsoft.com/office/drawing/2014/main" id="{5B223658-EB50-4BB2-B7FC-1315704B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96" y="276360"/>
            <a:ext cx="314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Linux</a:t>
            </a:r>
            <a:r>
              <a:rPr lang="zh-CN" altLang="en-US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环境编程</a:t>
            </a:r>
            <a:r>
              <a:rPr lang="zh-CN" altLang="en-US" sz="1350"/>
              <a:t>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190209-BE7C-464E-A613-F7CA023B602E}"/>
              </a:ext>
            </a:extLst>
          </p:cNvPr>
          <p:cNvSpPr txBox="1"/>
          <p:nvPr/>
        </p:nvSpPr>
        <p:spPr>
          <a:xfrm>
            <a:off x="1032235" y="1014385"/>
            <a:ext cx="70795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objects = main.o kbd.o command.o display.o \</a:t>
            </a:r>
          </a:p>
          <a:p>
            <a:r>
              <a:rPr lang="en-US" altLang="zh-CN" sz="2000"/>
              <a:t>insert.o search.o files.o utils.o</a:t>
            </a:r>
          </a:p>
          <a:p>
            <a:endParaRPr lang="en-US" altLang="zh-CN" sz="2000"/>
          </a:p>
          <a:p>
            <a:r>
              <a:rPr lang="en-US" altLang="zh-CN" sz="2000"/>
              <a:t>edit : $(objects)</a:t>
            </a:r>
          </a:p>
          <a:p>
            <a:r>
              <a:rPr lang="en-US" altLang="zh-CN" sz="2000"/>
              <a:t>cc -o edit $(objects)</a:t>
            </a:r>
          </a:p>
          <a:p>
            <a:endParaRPr lang="en-US" altLang="zh-CN" sz="2000"/>
          </a:p>
          <a:p>
            <a:r>
              <a:rPr lang="en-US" altLang="zh-CN" sz="2000"/>
              <a:t>main.o : defs.h</a:t>
            </a:r>
          </a:p>
          <a:p>
            <a:r>
              <a:rPr lang="en-US" altLang="zh-CN" sz="2000"/>
              <a:t>kbd.o : defs.h command.h</a:t>
            </a:r>
          </a:p>
          <a:p>
            <a:r>
              <a:rPr lang="en-US" altLang="zh-CN" sz="2000"/>
              <a:t>command.o : defs.h command.h</a:t>
            </a:r>
          </a:p>
          <a:p>
            <a:r>
              <a:rPr lang="en-US" altLang="zh-CN" sz="2000"/>
              <a:t>display.o : defs.h buffer.h</a:t>
            </a:r>
          </a:p>
          <a:p>
            <a:r>
              <a:rPr lang="en-US" altLang="zh-CN" sz="2000"/>
              <a:t>insert.o : defs.h buffer.h</a:t>
            </a:r>
          </a:p>
          <a:p>
            <a:r>
              <a:rPr lang="en-US" altLang="zh-CN" sz="2000"/>
              <a:t>search.o : defs.h buffer.h</a:t>
            </a:r>
          </a:p>
          <a:p>
            <a:r>
              <a:rPr lang="en-US" altLang="zh-CN" sz="2000"/>
              <a:t>files.o : defs.h buffer.h command.h</a:t>
            </a:r>
          </a:p>
          <a:p>
            <a:r>
              <a:rPr lang="en-US" altLang="zh-CN" sz="2000"/>
              <a:t>utils.o : defs.h</a:t>
            </a:r>
          </a:p>
          <a:p>
            <a:r>
              <a:rPr lang="en-US" altLang="zh-CN" sz="2000"/>
              <a:t>.PHONY : clean</a:t>
            </a:r>
          </a:p>
          <a:p>
            <a:endParaRPr lang="en-US" altLang="zh-CN" sz="2000"/>
          </a:p>
          <a:p>
            <a:r>
              <a:rPr lang="en-US" altLang="zh-CN" sz="2000"/>
              <a:t>clean :</a:t>
            </a:r>
          </a:p>
          <a:p>
            <a:r>
              <a:rPr lang="en-US" altLang="zh-CN"/>
              <a:t>rm edit $(objects)</a:t>
            </a:r>
            <a:endParaRPr lang="zh-CN" altLang="en-US" sz="200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4AEA04-1527-4783-B1F1-077B02B0A44A}"/>
              </a:ext>
            </a:extLst>
          </p:cNvPr>
          <p:cNvSpPr txBox="1"/>
          <p:nvPr/>
        </p:nvSpPr>
        <p:spPr>
          <a:xfrm>
            <a:off x="4694549" y="1676995"/>
            <a:ext cx="444945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objects = main.o kbd.o command.o display.o \</a:t>
            </a:r>
          </a:p>
          <a:p>
            <a:r>
              <a:rPr lang="en-US" altLang="zh-CN" sz="2000"/>
              <a:t>insert.o search.o files.o utils.o</a:t>
            </a:r>
          </a:p>
          <a:p>
            <a:endParaRPr lang="en-US" altLang="zh-CN" sz="2000"/>
          </a:p>
          <a:p>
            <a:r>
              <a:rPr lang="en-US" altLang="zh-CN" sz="2000"/>
              <a:t>edit : $(objects)</a:t>
            </a:r>
          </a:p>
          <a:p>
            <a:r>
              <a:rPr lang="en-US" altLang="zh-CN" sz="2000"/>
              <a:t>cc -o edit $(objects)</a:t>
            </a:r>
          </a:p>
          <a:p>
            <a:endParaRPr lang="en-US" altLang="zh-CN" sz="2000"/>
          </a:p>
          <a:p>
            <a:r>
              <a:rPr lang="en-US" altLang="zh-CN" sz="2000"/>
              <a:t>$(objects) : defs.h</a:t>
            </a:r>
          </a:p>
          <a:p>
            <a:r>
              <a:rPr lang="en-US" altLang="zh-CN" sz="2000"/>
              <a:t>kbd.o command.o files.o : command.h</a:t>
            </a:r>
          </a:p>
          <a:p>
            <a:r>
              <a:rPr lang="en-US" altLang="zh-CN" sz="2000"/>
              <a:t>display.o insert.o search.o files.o : buffer.h</a:t>
            </a:r>
          </a:p>
          <a:p>
            <a:endParaRPr lang="en-US" altLang="zh-CN" sz="2000"/>
          </a:p>
          <a:p>
            <a:r>
              <a:rPr lang="en-US" altLang="zh-CN" sz="2000"/>
              <a:t>.PHONY : clean</a:t>
            </a:r>
          </a:p>
          <a:p>
            <a:r>
              <a:rPr lang="en-US" altLang="zh-CN" sz="2000"/>
              <a:t>clean :</a:t>
            </a:r>
          </a:p>
          <a:p>
            <a:r>
              <a:rPr lang="en-US" altLang="zh-CN" sz="2000"/>
              <a:t>rm edit $(objects)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93112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4" descr="topslideWhite">
            <a:extLst>
              <a:ext uri="{FF2B5EF4-FFF2-40B4-BE49-F238E27FC236}">
                <a16:creationId xmlns:a16="http://schemas.microsoft.com/office/drawing/2014/main" id="{4F4B767C-5FEE-450B-B2DE-1C0C604D560E}"/>
              </a:ext>
            </a:extLst>
          </p:cNvPr>
          <p:cNvPicPr>
            <a:picLocks noGrp="1" noChangeAspect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25563"/>
          </a:xfrm>
          <a:noFill/>
        </p:spPr>
      </p:pic>
      <p:sp>
        <p:nvSpPr>
          <p:cNvPr id="3080" name="Text Box 25">
            <a:extLst>
              <a:ext uri="{FF2B5EF4-FFF2-40B4-BE49-F238E27FC236}">
                <a16:creationId xmlns:a16="http://schemas.microsoft.com/office/drawing/2014/main" id="{5B223658-EB50-4BB2-B7FC-1315704B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96" y="276360"/>
            <a:ext cx="314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Linux</a:t>
            </a:r>
            <a:r>
              <a:rPr lang="zh-CN" altLang="en-US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环境编程</a:t>
            </a:r>
            <a:r>
              <a:rPr lang="zh-CN" altLang="en-US" sz="1350"/>
              <a:t> </a:t>
            </a:r>
          </a:p>
        </p:txBody>
      </p:sp>
      <p:pic>
        <p:nvPicPr>
          <p:cNvPr id="4" name="图片 3" descr="图片包含 屏幕截图&#10;&#10;已生成极高可信度的说明">
            <a:extLst>
              <a:ext uri="{FF2B5EF4-FFF2-40B4-BE49-F238E27FC236}">
                <a16:creationId xmlns:a16="http://schemas.microsoft.com/office/drawing/2014/main" id="{FB3AC4F7-3731-4478-8C4B-7629C1DAA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78" y="276360"/>
            <a:ext cx="7882157" cy="6505220"/>
          </a:xfrm>
          <a:prstGeom prst="rect">
            <a:avLst/>
          </a:prstGeom>
        </p:spPr>
      </p:pic>
      <p:pic>
        <p:nvPicPr>
          <p:cNvPr id="6" name="图片 5" descr="图片包含 屏幕截图&#10;&#10;已生成极高可信度的说明">
            <a:extLst>
              <a:ext uri="{FF2B5EF4-FFF2-40B4-BE49-F238E27FC236}">
                <a16:creationId xmlns:a16="http://schemas.microsoft.com/office/drawing/2014/main" id="{282F83C5-3681-4233-B0C6-B82BB16ED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7192"/>
            <a:ext cx="9144000" cy="5552388"/>
          </a:xfrm>
          <a:prstGeom prst="rect">
            <a:avLst/>
          </a:prstGeom>
        </p:spPr>
      </p:pic>
      <p:pic>
        <p:nvPicPr>
          <p:cNvPr id="10" name="图片 9" descr="图片包含 屏幕截图&#10;&#10;已生成极高可信度的说明">
            <a:extLst>
              <a:ext uri="{FF2B5EF4-FFF2-40B4-BE49-F238E27FC236}">
                <a16:creationId xmlns:a16="http://schemas.microsoft.com/office/drawing/2014/main" id="{7C0FAF27-E893-47DC-8928-F63DB767E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351"/>
            <a:ext cx="9144000" cy="575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3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4" descr="topslideWhite">
            <a:extLst>
              <a:ext uri="{FF2B5EF4-FFF2-40B4-BE49-F238E27FC236}">
                <a16:creationId xmlns:a16="http://schemas.microsoft.com/office/drawing/2014/main" id="{4F4B767C-5FEE-450B-B2DE-1C0C604D560E}"/>
              </a:ext>
            </a:extLst>
          </p:cNvPr>
          <p:cNvPicPr>
            <a:picLocks noGrp="1" noChangeAspect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25563"/>
          </a:xfrm>
          <a:noFill/>
        </p:spPr>
      </p:pic>
      <p:sp>
        <p:nvSpPr>
          <p:cNvPr id="3080" name="Text Box 25">
            <a:extLst>
              <a:ext uri="{FF2B5EF4-FFF2-40B4-BE49-F238E27FC236}">
                <a16:creationId xmlns:a16="http://schemas.microsoft.com/office/drawing/2014/main" id="{5B223658-EB50-4BB2-B7FC-1315704B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96" y="276360"/>
            <a:ext cx="314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Linux</a:t>
            </a:r>
            <a:r>
              <a:rPr lang="zh-CN" altLang="en-US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环境编程</a:t>
            </a:r>
            <a:r>
              <a:rPr lang="zh-CN" altLang="en-US" sz="1350"/>
              <a:t> </a:t>
            </a:r>
          </a:p>
        </p:txBody>
      </p:sp>
      <p:pic>
        <p:nvPicPr>
          <p:cNvPr id="4" name="图片 3" descr="图片包含 屏幕截图&#10;&#10;已生成极高可信度的说明">
            <a:extLst>
              <a:ext uri="{FF2B5EF4-FFF2-40B4-BE49-F238E27FC236}">
                <a16:creationId xmlns:a16="http://schemas.microsoft.com/office/drawing/2014/main" id="{B87355D5-CDD2-428F-A143-96FB7F7E0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321"/>
            <a:ext cx="9144000" cy="6395357"/>
          </a:xfrm>
          <a:prstGeom prst="rect">
            <a:avLst/>
          </a:prstGeom>
        </p:spPr>
      </p:pic>
      <p:pic>
        <p:nvPicPr>
          <p:cNvPr id="6" name="图片 5" descr="图片包含 屏幕截图&#10;&#10;已生成极高可信度的说明">
            <a:extLst>
              <a:ext uri="{FF2B5EF4-FFF2-40B4-BE49-F238E27FC236}">
                <a16:creationId xmlns:a16="http://schemas.microsoft.com/office/drawing/2014/main" id="{B9DA3CC3-2821-49B4-8F39-AB496527C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321"/>
            <a:ext cx="9144000" cy="6231528"/>
          </a:xfrm>
          <a:prstGeom prst="rect">
            <a:avLst/>
          </a:prstGeom>
        </p:spPr>
      </p:pic>
      <p:pic>
        <p:nvPicPr>
          <p:cNvPr id="8" name="图片 7" descr="图片包含 屏幕截图&#10;&#10;已生成极高可信度的说明">
            <a:extLst>
              <a:ext uri="{FF2B5EF4-FFF2-40B4-BE49-F238E27FC236}">
                <a16:creationId xmlns:a16="http://schemas.microsoft.com/office/drawing/2014/main" id="{4235C1E9-151A-422C-8EAC-3C71DC949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551"/>
            <a:ext cx="9144000" cy="6616898"/>
          </a:xfrm>
          <a:prstGeom prst="rect">
            <a:avLst/>
          </a:prstGeom>
        </p:spPr>
      </p:pic>
      <p:pic>
        <p:nvPicPr>
          <p:cNvPr id="10" name="图片 9" descr="图片包含 屏幕截图&#10;&#10;已生成极高可信度的说明">
            <a:extLst>
              <a:ext uri="{FF2B5EF4-FFF2-40B4-BE49-F238E27FC236}">
                <a16:creationId xmlns:a16="http://schemas.microsoft.com/office/drawing/2014/main" id="{ED2C5115-F89C-46FE-A8D4-113EFBCB8F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8025"/>
            <a:ext cx="9215858" cy="5259708"/>
          </a:xfrm>
          <a:prstGeom prst="rect">
            <a:avLst/>
          </a:prstGeom>
        </p:spPr>
      </p:pic>
      <p:pic>
        <p:nvPicPr>
          <p:cNvPr id="12" name="图片 11" descr="图片包含 屏幕截图&#10;&#10;已生成极高可信度的说明">
            <a:extLst>
              <a:ext uri="{FF2B5EF4-FFF2-40B4-BE49-F238E27FC236}">
                <a16:creationId xmlns:a16="http://schemas.microsoft.com/office/drawing/2014/main" id="{480026E8-15B7-42DC-963C-4B88D13549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8025"/>
            <a:ext cx="9144000" cy="535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9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4" descr="topslideWhite">
            <a:extLst>
              <a:ext uri="{FF2B5EF4-FFF2-40B4-BE49-F238E27FC236}">
                <a16:creationId xmlns:a16="http://schemas.microsoft.com/office/drawing/2014/main" id="{4F4B767C-5FEE-450B-B2DE-1C0C604D560E}"/>
              </a:ext>
            </a:extLst>
          </p:cNvPr>
          <p:cNvPicPr>
            <a:picLocks noGrp="1" noChangeAspect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25563"/>
          </a:xfrm>
          <a:noFill/>
        </p:spPr>
      </p:pic>
      <p:sp>
        <p:nvSpPr>
          <p:cNvPr id="3080" name="Text Box 25">
            <a:extLst>
              <a:ext uri="{FF2B5EF4-FFF2-40B4-BE49-F238E27FC236}">
                <a16:creationId xmlns:a16="http://schemas.microsoft.com/office/drawing/2014/main" id="{5B223658-EB50-4BB2-B7FC-1315704B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96" y="276360"/>
            <a:ext cx="314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Linux</a:t>
            </a:r>
            <a:r>
              <a:rPr lang="zh-CN" altLang="en-US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环境编程</a:t>
            </a:r>
            <a:r>
              <a:rPr lang="zh-CN" altLang="en-US" sz="1350"/>
              <a:t>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190209-BE7C-464E-A613-F7CA023B602E}"/>
              </a:ext>
            </a:extLst>
          </p:cNvPr>
          <p:cNvSpPr txBox="1"/>
          <p:nvPr/>
        </p:nvSpPr>
        <p:spPr>
          <a:xfrm>
            <a:off x="942680" y="1913641"/>
            <a:ext cx="72586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系统调用是操作系统提供的、与用户程序之间的接口，也就是操作系统提供给程序员的接口 </a:t>
            </a:r>
          </a:p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从感觉上系统调用类似于过程调用，都由程序代码构成，使用方式相同 </a:t>
            </a:r>
          </a:p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两者有实质差别：过程调用只能在用户态下运行，不能进入核心态；而系统调用可以实现从用户态到核心态的转变。 </a:t>
            </a:r>
          </a:p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系统调用可大致分为五个类别：进程控制、文件管理、设备管理、信息维护和通信 </a:t>
            </a:r>
          </a:p>
        </p:txBody>
      </p:sp>
    </p:spTree>
    <p:extLst>
      <p:ext uri="{BB962C8B-B14F-4D97-AF65-F5344CB8AC3E}">
        <p14:creationId xmlns:p14="http://schemas.microsoft.com/office/powerpoint/2010/main" val="1630122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8959766-0BFC-4ED8-856A-C6D0855050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28675"/>
          </a:xfrm>
        </p:spPr>
        <p:txBody>
          <a:bodyPr/>
          <a:lstStyle/>
          <a:p>
            <a:r>
              <a:rPr lang="en-US" altLang="zh-CN" sz="3600">
                <a:solidFill>
                  <a:schemeClr val="bg1"/>
                </a:solidFill>
              </a:rPr>
              <a:t>7.1.2  </a:t>
            </a:r>
            <a:r>
              <a:rPr lang="zh-CN" altLang="en-US" sz="3600">
                <a:solidFill>
                  <a:schemeClr val="bg1"/>
                </a:solidFill>
              </a:rPr>
              <a:t>库函数</a:t>
            </a:r>
            <a:endParaRPr lang="zh-CN" altLang="en-US"/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2E414817-61B6-43CC-84C0-D326A7DF54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970960"/>
            <a:ext cx="8382000" cy="5582239"/>
          </a:xfrm>
        </p:spPr>
        <p:txBody>
          <a:bodyPr/>
          <a:lstStyle/>
          <a:p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它们本身并不属于操作系统的内核部分 </a:t>
            </a:r>
          </a:p>
          <a:p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库函数可以分为下面六大类：</a:t>
            </a:r>
          </a:p>
          <a:p>
            <a:pPr>
              <a:buFontTx/>
              <a:buNone/>
            </a:pP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 ① 文件管理  ② 状态信息 ③ 文件修改  </a:t>
            </a:r>
          </a:p>
          <a:p>
            <a:pPr>
              <a:buFontTx/>
              <a:buNone/>
            </a:pP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 ④ 程序设计语言的支持 ⑤ 程序装入和执行   ⑥ 通信 </a:t>
            </a:r>
          </a:p>
        </p:txBody>
      </p:sp>
      <p:pic>
        <p:nvPicPr>
          <p:cNvPr id="10244" name="Picture 4" descr="t91">
            <a:extLst>
              <a:ext uri="{FF2B5EF4-FFF2-40B4-BE49-F238E27FC236}">
                <a16:creationId xmlns:a16="http://schemas.microsoft.com/office/drawing/2014/main" id="{A38B6CE3-3A0B-4E2F-91AF-938FE9A40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667000"/>
            <a:ext cx="47244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topslideWhite">
            <a:extLst>
              <a:ext uri="{FF2B5EF4-FFF2-40B4-BE49-F238E27FC236}">
                <a16:creationId xmlns:a16="http://schemas.microsoft.com/office/drawing/2014/main" id="{C748BD83-B288-4035-ABF5-CB7090836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25563"/>
          </a:xfrm>
          <a:prstGeom prst="rect">
            <a:avLst/>
          </a:prstGeom>
          <a:noFill/>
        </p:spPr>
      </p:pic>
      <p:sp>
        <p:nvSpPr>
          <p:cNvPr id="6" name="Text Box 25">
            <a:extLst>
              <a:ext uri="{FF2B5EF4-FFF2-40B4-BE49-F238E27FC236}">
                <a16:creationId xmlns:a16="http://schemas.microsoft.com/office/drawing/2014/main" id="{49C4437E-BAAD-46A4-8819-AD4D70262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96" y="276360"/>
            <a:ext cx="314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Linux</a:t>
            </a:r>
            <a:r>
              <a:rPr lang="zh-CN" altLang="en-US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环境编程</a:t>
            </a:r>
            <a:r>
              <a:rPr lang="zh-CN" altLang="en-US" sz="135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5714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>
            <a:extLst>
              <a:ext uri="{FF2B5EF4-FFF2-40B4-BE49-F238E27FC236}">
                <a16:creationId xmlns:a16="http://schemas.microsoft.com/office/drawing/2014/main" id="{D6DD6F2F-5326-4B4E-86FE-7F9D37D709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229600" cy="44196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zh-CN" altLang="en-US" sz="2000" b="1">
                <a:latin typeface="楷体_GB2312" pitchFamily="49" charset="-122"/>
                <a:ea typeface="楷体_GB2312" pitchFamily="49" charset="-122"/>
              </a:rPr>
              <a:t>常用的有关文件操作的系统调用有：</a:t>
            </a:r>
            <a:r>
              <a:rPr lang="en-US" altLang="zh-CN" sz="2000" b="1">
                <a:latin typeface="楷体_GB2312" pitchFamily="49" charset="-122"/>
                <a:ea typeface="楷体_GB2312" pitchFamily="49" charset="-122"/>
              </a:rPr>
              <a:t>creat</a:t>
            </a:r>
            <a:r>
              <a:rPr lang="zh-CN" altLang="en-US" sz="2000" b="1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000" b="1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b="1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000" b="1">
                <a:latin typeface="楷体_GB2312" pitchFamily="49" charset="-122"/>
                <a:ea typeface="楷体_GB2312" pitchFamily="49" charset="-122"/>
              </a:rPr>
              <a:t>close</a:t>
            </a:r>
            <a:r>
              <a:rPr lang="zh-CN" altLang="en-US" sz="2000" b="1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000" b="1">
                <a:latin typeface="楷体_GB2312" pitchFamily="49" charset="-122"/>
                <a:ea typeface="楷体_GB2312" pitchFamily="49" charset="-122"/>
              </a:rPr>
              <a:t>read</a:t>
            </a:r>
            <a:r>
              <a:rPr lang="zh-CN" altLang="en-US" sz="2000" b="1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000" b="1">
                <a:latin typeface="楷体_GB2312" pitchFamily="49" charset="-122"/>
                <a:ea typeface="楷体_GB2312" pitchFamily="49" charset="-122"/>
              </a:rPr>
              <a:t>write</a:t>
            </a:r>
            <a:r>
              <a:rPr lang="zh-CN" altLang="en-US" sz="2000" b="1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000" b="1">
                <a:latin typeface="楷体_GB2312" pitchFamily="49" charset="-122"/>
                <a:ea typeface="楷体_GB2312" pitchFamily="49" charset="-122"/>
              </a:rPr>
              <a:t>lseek</a:t>
            </a:r>
            <a:r>
              <a:rPr lang="zh-CN" altLang="en-US" sz="2000" b="1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000" b="1">
                <a:latin typeface="楷体_GB2312" pitchFamily="49" charset="-122"/>
                <a:ea typeface="楷体_GB2312" pitchFamily="49" charset="-122"/>
              </a:rPr>
              <a:t>link</a:t>
            </a:r>
            <a:r>
              <a:rPr lang="zh-CN" altLang="en-US" sz="2000" b="1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000" b="1">
                <a:latin typeface="楷体_GB2312" pitchFamily="49" charset="-122"/>
                <a:ea typeface="楷体_GB2312" pitchFamily="49" charset="-122"/>
              </a:rPr>
              <a:t>unlink</a:t>
            </a:r>
            <a:r>
              <a:rPr lang="zh-CN" altLang="en-US" sz="2000" b="1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000" b="1">
                <a:latin typeface="楷体_GB2312" pitchFamily="49" charset="-122"/>
                <a:ea typeface="楷体_GB2312" pitchFamily="49" charset="-122"/>
              </a:rPr>
              <a:t>mkdir</a:t>
            </a:r>
            <a:r>
              <a:rPr lang="zh-CN" altLang="en-US" sz="2000" b="1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000" b="1">
                <a:latin typeface="楷体_GB2312" pitchFamily="49" charset="-122"/>
                <a:ea typeface="楷体_GB2312" pitchFamily="49" charset="-122"/>
              </a:rPr>
              <a:t>rmdir</a:t>
            </a:r>
            <a:r>
              <a:rPr lang="zh-CN" altLang="en-US" sz="2000" b="1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000" b="1">
                <a:latin typeface="楷体_GB2312" pitchFamily="49" charset="-122"/>
                <a:ea typeface="楷体_GB2312" pitchFamily="49" charset="-122"/>
              </a:rPr>
              <a:t>chdir</a:t>
            </a:r>
            <a:r>
              <a:rPr lang="zh-CN" altLang="en-US" sz="2000" b="1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000" b="1">
                <a:latin typeface="楷体_GB2312" pitchFamily="49" charset="-122"/>
                <a:ea typeface="楷体_GB2312" pitchFamily="49" charset="-122"/>
              </a:rPr>
              <a:t>chmod</a:t>
            </a:r>
            <a:r>
              <a:rPr lang="zh-CN" altLang="en-US" sz="2000" b="1">
                <a:latin typeface="楷体_GB2312" pitchFamily="49" charset="-122"/>
                <a:ea typeface="楷体_GB2312" pitchFamily="49" charset="-122"/>
              </a:rPr>
              <a:t>等 </a:t>
            </a:r>
          </a:p>
          <a:p>
            <a:pPr>
              <a:lnSpc>
                <a:spcPct val="80000"/>
              </a:lnSpc>
            </a:pPr>
            <a:r>
              <a:rPr lang="zh-CN" altLang="en-US" sz="2000" b="1">
                <a:latin typeface="楷体_GB2312" pitchFamily="49" charset="-122"/>
                <a:ea typeface="楷体_GB2312" pitchFamily="49" charset="-122"/>
              </a:rPr>
              <a:t>例如：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2000" b="1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en-US" altLang="zh-CN" sz="2000" b="1">
                <a:latin typeface="楷体_GB2312" pitchFamily="49" charset="-122"/>
                <a:ea typeface="楷体_GB2312" pitchFamily="49" charset="-122"/>
              </a:rPr>
              <a:t>#include &lt;sys/types.h&gt;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000" b="1">
                <a:latin typeface="楷体_GB2312" pitchFamily="49" charset="-122"/>
                <a:ea typeface="楷体_GB2312" pitchFamily="49" charset="-122"/>
              </a:rPr>
              <a:t>  #include &lt;sys/stat.h&gt;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000" b="1">
                <a:latin typeface="楷体_GB2312" pitchFamily="49" charset="-122"/>
                <a:ea typeface="楷体_GB2312" pitchFamily="49" charset="-122"/>
              </a:rPr>
              <a:t>  #include &lt;fcntl.h&gt;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000" b="1">
                <a:latin typeface="楷体_GB2312" pitchFamily="49" charset="-122"/>
                <a:ea typeface="楷体_GB2312" pitchFamily="49" charset="-122"/>
              </a:rPr>
              <a:t>  int creat(const char *pathname, mode_t  mode);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zh-CN" sz="2000" b="1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000" b="1">
                <a:latin typeface="楷体_GB2312" pitchFamily="49" charset="-122"/>
                <a:ea typeface="楷体_GB2312" pitchFamily="49" charset="-122"/>
              </a:rPr>
              <a:t>  #include &lt;sys/types.h&gt;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000" b="1">
                <a:latin typeface="楷体_GB2312" pitchFamily="49" charset="-122"/>
                <a:ea typeface="楷体_GB2312" pitchFamily="49" charset="-122"/>
              </a:rPr>
              <a:t>  #include &lt;sys/stat.h&gt;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000" b="1">
                <a:latin typeface="楷体_GB2312" pitchFamily="49" charset="-122"/>
                <a:ea typeface="楷体_GB2312" pitchFamily="49" charset="-122"/>
              </a:rPr>
              <a:t>  #include &lt;fcntl.h&gt;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000" b="1">
                <a:latin typeface="楷体_GB2312" pitchFamily="49" charset="-122"/>
                <a:ea typeface="楷体_GB2312" pitchFamily="49" charset="-122"/>
              </a:rPr>
              <a:t>  int open(const char *path, int oflags);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2000" b="1">
                <a:latin typeface="楷体_GB2312" pitchFamily="49" charset="-122"/>
                <a:ea typeface="楷体_GB2312" pitchFamily="49" charset="-122"/>
              </a:rPr>
              <a:t>  int open(const char *path, int oflags, mode_t mode); </a:t>
            </a:r>
          </a:p>
        </p:txBody>
      </p:sp>
      <p:pic>
        <p:nvPicPr>
          <p:cNvPr id="5" name="Picture 4" descr="topslideWhite">
            <a:extLst>
              <a:ext uri="{FF2B5EF4-FFF2-40B4-BE49-F238E27FC236}">
                <a16:creationId xmlns:a16="http://schemas.microsoft.com/office/drawing/2014/main" id="{1EFF3806-425A-4001-810D-87AACEEE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25563"/>
          </a:xfrm>
          <a:prstGeom prst="rect">
            <a:avLst/>
          </a:prstGeom>
          <a:noFill/>
        </p:spPr>
      </p:pic>
      <p:sp>
        <p:nvSpPr>
          <p:cNvPr id="6" name="Text Box 25">
            <a:extLst>
              <a:ext uri="{FF2B5EF4-FFF2-40B4-BE49-F238E27FC236}">
                <a16:creationId xmlns:a16="http://schemas.microsoft.com/office/drawing/2014/main" id="{49C48C0A-22BE-47DA-BD27-F1CF2B524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96" y="276360"/>
            <a:ext cx="314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Linux</a:t>
            </a:r>
            <a:r>
              <a:rPr lang="zh-CN" altLang="en-US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环境编程</a:t>
            </a:r>
            <a:r>
              <a:rPr lang="zh-CN" altLang="en-US" sz="135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6824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opslideWhite">
            <a:extLst>
              <a:ext uri="{FF2B5EF4-FFF2-40B4-BE49-F238E27FC236}">
                <a16:creationId xmlns:a16="http://schemas.microsoft.com/office/drawing/2014/main" id="{1EFF3806-425A-4001-810D-87AACEEE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25563"/>
          </a:xfrm>
          <a:prstGeom prst="rect">
            <a:avLst/>
          </a:prstGeom>
          <a:noFill/>
        </p:spPr>
      </p:pic>
      <p:sp>
        <p:nvSpPr>
          <p:cNvPr id="6" name="Text Box 25">
            <a:extLst>
              <a:ext uri="{FF2B5EF4-FFF2-40B4-BE49-F238E27FC236}">
                <a16:creationId xmlns:a16="http://schemas.microsoft.com/office/drawing/2014/main" id="{49C48C0A-22BE-47DA-BD27-F1CF2B524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96" y="276360"/>
            <a:ext cx="314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Linux</a:t>
            </a:r>
            <a:r>
              <a:rPr lang="zh-CN" altLang="en-US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环境编程</a:t>
            </a:r>
            <a:r>
              <a:rPr lang="zh-CN" altLang="en-US" sz="1350"/>
              <a:t>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033E3E4-E7FC-46CD-AE55-FE0562C44696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" y="1447800"/>
            <a:ext cx="43434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1400"/>
              <a:t>/* rdwr.c-The read and write system calls */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#include &lt;unistd.h&gt;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#include &lt;sys/types.h&gt;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#include &lt;sys/stat.h&gt;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#include &lt;fcntl.h&gt;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#include &lt;stdlib.h&gt;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#include &lt;stdio.h&gt;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int main(void)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{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    int fd1,fd2,fd3,nbytes;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    int flags=O_CREAT|O_TRUNC|O_WRONLY;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    char buf[10];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    if((fd1=open("rdwr.c",O_RDONLY,0644))&lt;0){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        perror("open rdwr.c");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        exit(EXIT_FAILURE);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    }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    if((fd2=open("/dev/null",O_WRONLY))&lt;0){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        perror("open /dev/null");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        exit(EXIT_FAILURE);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    }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    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08F8649-5B98-4DDE-9092-A7B12A32F09A}"/>
              </a:ext>
            </a:extLst>
          </p:cNvPr>
          <p:cNvSpPr txBox="1">
            <a:spLocks noChangeArrowheads="1"/>
          </p:cNvSpPr>
          <p:nvPr/>
        </p:nvSpPr>
        <p:spPr>
          <a:xfrm>
            <a:off x="4648200" y="1447800"/>
            <a:ext cx="4267200" cy="4953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1400"/>
              <a:t>if((fd3=open("/tmp/foo.bar",flags,0644))&lt;0){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        perror("open /tmp/foo.bar");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        close(fd1);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        close(fd2);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        exit(EXIT_FAILURE);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    }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    while((nbytes=read(fd1,buf,10))&gt;0){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        if(write(fd2,buf,10)&lt;0)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            perror("write /dev/null");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        if(write(fd3,buf,nbytes)&lt;0)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            perror("write /tmp/foo.bar");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        write(STDOUT_FILENO,buf,10);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    }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    close(fd1);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    close(fd2);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    close(fd3);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    exit(EXIT_SUCCESS);</a:t>
            </a:r>
          </a:p>
          <a:p>
            <a:pPr>
              <a:lnSpc>
                <a:spcPct val="80000"/>
              </a:lnSpc>
            </a:pPr>
            <a:r>
              <a:rPr lang="en-US" altLang="zh-CN" sz="1400"/>
              <a:t>}</a:t>
            </a:r>
          </a:p>
          <a:p>
            <a:pPr>
              <a:lnSpc>
                <a:spcPct val="80000"/>
              </a:lnSpc>
            </a:pPr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147091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opslideWhite">
            <a:extLst>
              <a:ext uri="{FF2B5EF4-FFF2-40B4-BE49-F238E27FC236}">
                <a16:creationId xmlns:a16="http://schemas.microsoft.com/office/drawing/2014/main" id="{1EFF3806-425A-4001-810D-87AACEEE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25563"/>
          </a:xfrm>
          <a:prstGeom prst="rect">
            <a:avLst/>
          </a:prstGeom>
          <a:noFill/>
        </p:spPr>
      </p:pic>
      <p:sp>
        <p:nvSpPr>
          <p:cNvPr id="6" name="Text Box 25">
            <a:extLst>
              <a:ext uri="{FF2B5EF4-FFF2-40B4-BE49-F238E27FC236}">
                <a16:creationId xmlns:a16="http://schemas.microsoft.com/office/drawing/2014/main" id="{49C48C0A-22BE-47DA-BD27-F1CF2B524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96" y="276360"/>
            <a:ext cx="314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Linux</a:t>
            </a:r>
            <a:r>
              <a:rPr lang="zh-CN" altLang="en-US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环境编程</a:t>
            </a:r>
            <a:r>
              <a:rPr lang="zh-CN" altLang="en-US" sz="1350"/>
              <a:t>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75AA8EBB-2EAA-49B6-94B2-14C90654A8A1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601923"/>
            <a:ext cx="8403996" cy="45702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常用的有关进程控制的系统调用有：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fork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exec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wait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exit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getpid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sleep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nice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等 </a:t>
            </a:r>
          </a:p>
          <a:p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例如：</a:t>
            </a:r>
          </a:p>
          <a:p>
            <a:pPr>
              <a:buFontTx/>
              <a:buNone/>
            </a:pP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#include &lt;unistd.h&gt;</a:t>
            </a:r>
          </a:p>
          <a:p>
            <a:pPr>
              <a:buFontTx/>
              <a:buNone/>
            </a:pP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  #include &lt;sys/types.h&gt;</a:t>
            </a:r>
          </a:p>
          <a:p>
            <a:pPr>
              <a:buFontTx/>
              <a:buNone/>
            </a:pP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  pid_t  fork(void); </a:t>
            </a:r>
          </a:p>
          <a:p>
            <a:pPr>
              <a:buFontTx/>
              <a:buNone/>
            </a:pPr>
            <a:endParaRPr lang="en-US" altLang="zh-CN" sz="2400" b="1"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#include &lt;unistd.h&gt;</a:t>
            </a:r>
          </a:p>
          <a:p>
            <a:pPr>
              <a:buFontTx/>
              <a:buNone/>
            </a:pP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  #include &lt;sys/types.h&gt;</a:t>
            </a:r>
          </a:p>
          <a:p>
            <a:pPr>
              <a:buFontTx/>
              <a:buNone/>
            </a:pP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  pid_t getpid(void);</a:t>
            </a:r>
          </a:p>
          <a:p>
            <a:pPr>
              <a:buFontTx/>
              <a:buNone/>
            </a:pP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  pid_t getppid(void); </a:t>
            </a:r>
          </a:p>
        </p:txBody>
      </p:sp>
    </p:spTree>
    <p:extLst>
      <p:ext uri="{BB962C8B-B14F-4D97-AF65-F5344CB8AC3E}">
        <p14:creationId xmlns:p14="http://schemas.microsoft.com/office/powerpoint/2010/main" val="606860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opslideWhite">
            <a:extLst>
              <a:ext uri="{FF2B5EF4-FFF2-40B4-BE49-F238E27FC236}">
                <a16:creationId xmlns:a16="http://schemas.microsoft.com/office/drawing/2014/main" id="{1EFF3806-425A-4001-810D-87AACEEE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25563"/>
          </a:xfrm>
          <a:prstGeom prst="rect">
            <a:avLst/>
          </a:prstGeom>
          <a:noFill/>
        </p:spPr>
      </p:pic>
      <p:sp>
        <p:nvSpPr>
          <p:cNvPr id="6" name="Text Box 25">
            <a:extLst>
              <a:ext uri="{FF2B5EF4-FFF2-40B4-BE49-F238E27FC236}">
                <a16:creationId xmlns:a16="http://schemas.microsoft.com/office/drawing/2014/main" id="{49C48C0A-22BE-47DA-BD27-F1CF2B524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96" y="276360"/>
            <a:ext cx="314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Linux</a:t>
            </a:r>
            <a:r>
              <a:rPr lang="zh-CN" altLang="en-US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环境编程</a:t>
            </a:r>
            <a:r>
              <a:rPr lang="zh-CN" altLang="en-US" sz="1350"/>
              <a:t>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1043AFC-659F-4452-A5D3-C240F93DB6C3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47800"/>
            <a:ext cx="4038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1600"/>
              <a:t>/*proc1.c</a:t>
            </a:r>
            <a:r>
              <a:rPr lang="zh-CN" altLang="en-US" sz="1600"/>
              <a:t>演示有关进程操作*</a:t>
            </a:r>
            <a:r>
              <a:rPr lang="en-US" altLang="zh-CN" sz="1600"/>
              <a:t>/</a:t>
            </a:r>
          </a:p>
          <a:p>
            <a:pPr>
              <a:lnSpc>
                <a:spcPct val="80000"/>
              </a:lnSpc>
            </a:pPr>
            <a:r>
              <a:rPr lang="en-US" altLang="zh-CN" sz="1600"/>
              <a:t>#include &lt;unistd.h&gt;</a:t>
            </a:r>
          </a:p>
          <a:p>
            <a:pPr>
              <a:lnSpc>
                <a:spcPct val="80000"/>
              </a:lnSpc>
            </a:pPr>
            <a:r>
              <a:rPr lang="en-US" altLang="zh-CN" sz="1600"/>
              <a:t>#include &lt;sys/types.h&gt;</a:t>
            </a:r>
          </a:p>
          <a:p>
            <a:pPr>
              <a:lnSpc>
                <a:spcPct val="80000"/>
              </a:lnSpc>
            </a:pPr>
            <a:r>
              <a:rPr lang="en-US" altLang="zh-CN" sz="1600"/>
              <a:t>#include &lt;stdio.h&gt;</a:t>
            </a:r>
          </a:p>
          <a:p>
            <a:pPr>
              <a:lnSpc>
                <a:spcPct val="80000"/>
              </a:lnSpc>
            </a:pPr>
            <a:r>
              <a:rPr lang="en-US" altLang="zh-CN" sz="1600"/>
              <a:t>#include &lt;errno.h&gt;</a:t>
            </a:r>
          </a:p>
          <a:p>
            <a:pPr>
              <a:lnSpc>
                <a:spcPct val="80000"/>
              </a:lnSpc>
            </a:pPr>
            <a:r>
              <a:rPr lang="en-US" altLang="zh-CN" sz="1600"/>
              <a:t>int main(int argc,char **argv)</a:t>
            </a:r>
          </a:p>
          <a:p>
            <a:pPr>
              <a:lnSpc>
                <a:spcPct val="80000"/>
              </a:lnSpc>
            </a:pPr>
            <a:r>
              <a:rPr lang="en-US" altLang="zh-CN" sz="1600"/>
              <a:t>{</a:t>
            </a:r>
          </a:p>
          <a:p>
            <a:pPr>
              <a:lnSpc>
                <a:spcPct val="80000"/>
              </a:lnSpc>
            </a:pPr>
            <a:r>
              <a:rPr lang="en-US" altLang="zh-CN" sz="1600"/>
              <a:t>    pid_t pid,old_ppid,new_ppid;</a:t>
            </a:r>
          </a:p>
          <a:p>
            <a:pPr>
              <a:lnSpc>
                <a:spcPct val="80000"/>
              </a:lnSpc>
            </a:pPr>
            <a:r>
              <a:rPr lang="en-US" altLang="zh-CN" sz="1600"/>
              <a:t>    pid_t child,parent;</a:t>
            </a:r>
          </a:p>
          <a:p>
            <a:pPr>
              <a:lnSpc>
                <a:spcPct val="80000"/>
              </a:lnSpc>
            </a:pPr>
            <a:r>
              <a:rPr lang="en-US" altLang="zh-CN" sz="1600"/>
              <a:t>    parent=getpid();          	/*</a:t>
            </a:r>
            <a:r>
              <a:rPr lang="zh-CN" altLang="en-US" sz="1600"/>
              <a:t>获得本进程的</a:t>
            </a:r>
            <a:r>
              <a:rPr lang="en-US" altLang="zh-CN" sz="1600"/>
              <a:t>PID*/</a:t>
            </a:r>
          </a:p>
          <a:p>
            <a:pPr>
              <a:lnSpc>
                <a:spcPct val="80000"/>
              </a:lnSpc>
            </a:pPr>
            <a:r>
              <a:rPr lang="en-US" altLang="zh-CN" sz="1600"/>
              <a:t>    if((child=fork())&lt;0){</a:t>
            </a:r>
          </a:p>
          <a:p>
            <a:pPr>
              <a:lnSpc>
                <a:spcPct val="80000"/>
              </a:lnSpc>
            </a:pPr>
            <a:r>
              <a:rPr lang="en-US" altLang="zh-CN" sz="1600"/>
              <a:t>        fprintf(stderr,"%s:fork of child failed:%s\n",argv[0],strerror(errno));</a:t>
            </a:r>
          </a:p>
          <a:p>
            <a:pPr>
              <a:lnSpc>
                <a:spcPct val="80000"/>
              </a:lnSpc>
            </a:pPr>
            <a:r>
              <a:rPr lang="en-US" altLang="zh-CN" sz="1600"/>
              <a:t>        exit(1);</a:t>
            </a:r>
          </a:p>
          <a:p>
            <a:pPr>
              <a:lnSpc>
                <a:spcPct val="80000"/>
              </a:lnSpc>
            </a:pPr>
            <a:r>
              <a:rPr lang="en-US" altLang="zh-CN" sz="1600"/>
              <a:t>    }</a:t>
            </a:r>
          </a:p>
          <a:p>
            <a:pPr>
              <a:lnSpc>
                <a:spcPct val="80000"/>
              </a:lnSpc>
            </a:pPr>
            <a:r>
              <a:rPr lang="en-US" altLang="zh-CN" sz="1600"/>
              <a:t>    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8DB6179-35FB-439E-9090-2940363FA103}"/>
              </a:ext>
            </a:extLst>
          </p:cNvPr>
          <p:cNvSpPr txBox="1">
            <a:spLocks noChangeArrowheads="1"/>
          </p:cNvSpPr>
          <p:nvPr/>
        </p:nvSpPr>
        <p:spPr>
          <a:xfrm>
            <a:off x="4648202" y="1154784"/>
            <a:ext cx="4038600" cy="5105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1600"/>
              <a:t>else if(child==0){       	/*</a:t>
            </a:r>
            <a:r>
              <a:rPr lang="zh-CN" altLang="en-US" sz="1600"/>
              <a:t>此时是子进程被调度运行*</a:t>
            </a:r>
            <a:r>
              <a:rPr lang="en-US" altLang="zh-CN" sz="1600"/>
              <a:t>/</a:t>
            </a:r>
          </a:p>
          <a:p>
            <a:pPr>
              <a:lnSpc>
                <a:spcPct val="80000"/>
              </a:lnSpc>
            </a:pPr>
            <a:r>
              <a:rPr lang="en-US" altLang="zh-CN" sz="1600"/>
              <a:t>        old_ppid=getppid();</a:t>
            </a:r>
          </a:p>
          <a:p>
            <a:pPr>
              <a:lnSpc>
                <a:spcPct val="80000"/>
              </a:lnSpc>
            </a:pPr>
            <a:r>
              <a:rPr lang="en-US" altLang="zh-CN" sz="1600"/>
              <a:t>        sleep(2);</a:t>
            </a:r>
          </a:p>
          <a:p>
            <a:pPr>
              <a:lnSpc>
                <a:spcPct val="80000"/>
              </a:lnSpc>
            </a:pPr>
            <a:r>
              <a:rPr lang="en-US" altLang="zh-CN" sz="1600"/>
              <a:t>        new_ppid=getppid();</a:t>
            </a:r>
          </a:p>
          <a:p>
            <a:pPr>
              <a:lnSpc>
                <a:spcPct val="80000"/>
              </a:lnSpc>
            </a:pPr>
            <a:r>
              <a:rPr lang="en-US" altLang="zh-CN" sz="1600"/>
              <a:t>    }</a:t>
            </a:r>
          </a:p>
          <a:p>
            <a:pPr>
              <a:lnSpc>
                <a:spcPct val="80000"/>
              </a:lnSpc>
            </a:pPr>
            <a:r>
              <a:rPr lang="en-US" altLang="zh-CN" sz="1600"/>
              <a:t>    else {</a:t>
            </a:r>
          </a:p>
          <a:p>
            <a:pPr>
              <a:lnSpc>
                <a:spcPct val="80000"/>
              </a:lnSpc>
            </a:pPr>
            <a:r>
              <a:rPr lang="en-US" altLang="zh-CN" sz="1600"/>
              <a:t>        sleep(1);</a:t>
            </a:r>
          </a:p>
          <a:p>
            <a:pPr>
              <a:lnSpc>
                <a:spcPct val="80000"/>
              </a:lnSpc>
            </a:pPr>
            <a:r>
              <a:rPr lang="en-US" altLang="zh-CN" sz="1600"/>
              <a:t>        exit(0);                	/*</a:t>
            </a:r>
            <a:r>
              <a:rPr lang="zh-CN" altLang="en-US" sz="1600"/>
              <a:t>父进程退出*</a:t>
            </a:r>
            <a:r>
              <a:rPr lang="en-US" altLang="zh-CN" sz="1600"/>
              <a:t>/</a:t>
            </a:r>
          </a:p>
          <a:p>
            <a:pPr>
              <a:lnSpc>
                <a:spcPct val="80000"/>
              </a:lnSpc>
            </a:pPr>
            <a:r>
              <a:rPr lang="en-US" altLang="zh-CN" sz="1600"/>
              <a:t>    }</a:t>
            </a:r>
          </a:p>
          <a:p>
            <a:pPr>
              <a:lnSpc>
                <a:spcPct val="80000"/>
              </a:lnSpc>
            </a:pPr>
            <a:r>
              <a:rPr lang="en-US" altLang="zh-CN" sz="1600"/>
              <a:t>   /*</a:t>
            </a:r>
            <a:r>
              <a:rPr lang="zh-CN" altLang="en-US" sz="1600"/>
              <a:t>下面仅子进程运行*</a:t>
            </a:r>
            <a:r>
              <a:rPr lang="en-US" altLang="zh-CN" sz="1600"/>
              <a:t>/</a:t>
            </a:r>
          </a:p>
          <a:p>
            <a:pPr>
              <a:lnSpc>
                <a:spcPct val="80000"/>
              </a:lnSpc>
            </a:pPr>
            <a:r>
              <a:rPr lang="en-US" altLang="zh-CN" sz="1600"/>
              <a:t>    printf("Original parent:%d\n",parent);</a:t>
            </a:r>
          </a:p>
          <a:p>
            <a:pPr>
              <a:lnSpc>
                <a:spcPct val="80000"/>
              </a:lnSpc>
            </a:pPr>
            <a:r>
              <a:rPr lang="en-US" altLang="zh-CN" sz="1600"/>
              <a:t>    printf("Child:%d\n",getpid());</a:t>
            </a:r>
          </a:p>
          <a:p>
            <a:pPr>
              <a:lnSpc>
                <a:spcPct val="80000"/>
              </a:lnSpc>
            </a:pPr>
            <a:r>
              <a:rPr lang="en-US" altLang="zh-CN" sz="1600"/>
              <a:t>    printf("Child's old ppid:%d\n",old_ppid);</a:t>
            </a:r>
          </a:p>
          <a:p>
            <a:pPr>
              <a:lnSpc>
                <a:spcPct val="80000"/>
              </a:lnSpc>
            </a:pPr>
            <a:r>
              <a:rPr lang="en-US" altLang="zh-CN" sz="1600"/>
              <a:t>    printf("Child's new ppid:%d\n",new_ppid);</a:t>
            </a:r>
          </a:p>
          <a:p>
            <a:pPr>
              <a:lnSpc>
                <a:spcPct val="80000"/>
              </a:lnSpc>
            </a:pPr>
            <a:r>
              <a:rPr lang="en-US" altLang="zh-CN" sz="1600"/>
              <a:t>    exit(0);</a:t>
            </a:r>
          </a:p>
          <a:p>
            <a:pPr>
              <a:lnSpc>
                <a:spcPct val="80000"/>
              </a:lnSpc>
            </a:pPr>
            <a:r>
              <a:rPr lang="en-US" altLang="zh-CN" sz="1600"/>
              <a:t>}</a:t>
            </a:r>
          </a:p>
          <a:p>
            <a:pPr>
              <a:lnSpc>
                <a:spcPct val="80000"/>
              </a:lnSpc>
            </a:pPr>
            <a:endParaRPr lang="en-US" altLang="zh-CN" sz="16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CAD341-145E-410D-BB75-556DF870F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22" y="2772134"/>
            <a:ext cx="6863567" cy="15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5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opslideWhite">
            <a:extLst>
              <a:ext uri="{FF2B5EF4-FFF2-40B4-BE49-F238E27FC236}">
                <a16:creationId xmlns:a16="http://schemas.microsoft.com/office/drawing/2014/main" id="{1EFF3806-425A-4001-810D-87AACEEE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25563"/>
          </a:xfrm>
          <a:prstGeom prst="rect">
            <a:avLst/>
          </a:prstGeom>
          <a:noFill/>
        </p:spPr>
      </p:pic>
      <p:sp>
        <p:nvSpPr>
          <p:cNvPr id="6" name="Text Box 25">
            <a:extLst>
              <a:ext uri="{FF2B5EF4-FFF2-40B4-BE49-F238E27FC236}">
                <a16:creationId xmlns:a16="http://schemas.microsoft.com/office/drawing/2014/main" id="{49C48C0A-22BE-47DA-BD27-F1CF2B524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96" y="276360"/>
            <a:ext cx="314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Linux</a:t>
            </a:r>
            <a:r>
              <a:rPr lang="zh-CN" altLang="en-US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环境编程</a:t>
            </a:r>
            <a:r>
              <a:rPr lang="zh-CN" altLang="en-US" sz="1350"/>
              <a:t>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269DA3E-7EA5-4F64-9532-8AEAC9709C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10558"/>
            <a:ext cx="8229600" cy="2218442"/>
          </a:xfrm>
        </p:spPr>
        <p:txBody>
          <a:bodyPr/>
          <a:lstStyle/>
          <a:p>
            <a:pPr algn="l" eaLnBrk="1" hangingPunct="1"/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Linux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下进程间通信的几种主要手段是：管道（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pipe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）及有名管道（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named pipe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）、信号（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signal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）、消息（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message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）、共享内存（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shared memory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）、信号量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(semaphore)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和套接口（</a:t>
            </a:r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socket</a:t>
            </a:r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）。</a:t>
            </a:r>
            <a:r>
              <a:rPr lang="zh-CN" altLang="en-US" sz="2400"/>
              <a:t> </a:t>
            </a:r>
            <a:br>
              <a:rPr lang="zh-CN" altLang="en-US" sz="2400"/>
            </a:br>
            <a:r>
              <a:rPr lang="zh-CN" altLang="en-US" sz="2400"/>
              <a:t>                 </a:t>
            </a:r>
            <a:endParaRPr lang="zh-CN" altLang="en-US" sz="3200" b="1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7E9D7D2-68CE-4B4D-9E31-831025F764D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3115558"/>
            <a:ext cx="8229600" cy="3048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>
                <a:latin typeface="楷体_GB2312" pitchFamily="49" charset="-122"/>
                <a:ea typeface="楷体_GB2312" pitchFamily="49" charset="-122"/>
              </a:rPr>
              <a:t>例如：</a:t>
            </a:r>
          </a:p>
          <a:p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#include &lt;unistd.h&gt;</a:t>
            </a:r>
          </a:p>
          <a:p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int pipe(int filedes[2]); </a:t>
            </a:r>
          </a:p>
          <a:p>
            <a:endParaRPr lang="en-US" altLang="zh-CN" sz="2400" b="1"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#include &lt;sys/types.h&gt;</a:t>
            </a:r>
          </a:p>
          <a:p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#include &lt;sys/stat.h&gt;</a:t>
            </a:r>
          </a:p>
          <a:p>
            <a:r>
              <a:rPr lang="en-US" altLang="zh-CN" sz="2400" b="1">
                <a:latin typeface="楷体_GB2312" pitchFamily="49" charset="-122"/>
                <a:ea typeface="楷体_GB2312" pitchFamily="49" charset="-122"/>
              </a:rPr>
              <a:t>int mkfifo(const char *pathname, mode_t mode); </a:t>
            </a:r>
          </a:p>
        </p:txBody>
      </p:sp>
    </p:spTree>
    <p:extLst>
      <p:ext uri="{BB962C8B-B14F-4D97-AF65-F5344CB8AC3E}">
        <p14:creationId xmlns:p14="http://schemas.microsoft.com/office/powerpoint/2010/main" val="3935304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8C9029C-68AA-41EE-A94E-B038E89B5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2" y="3240299"/>
            <a:ext cx="8474450" cy="1228005"/>
          </a:xfrm>
          <a:prstGeom prst="rect">
            <a:avLst/>
          </a:prstGeom>
        </p:spPr>
      </p:pic>
      <p:pic>
        <p:nvPicPr>
          <p:cNvPr id="3075" name="Picture 4" descr="topslideWhite">
            <a:extLst>
              <a:ext uri="{FF2B5EF4-FFF2-40B4-BE49-F238E27FC236}">
                <a16:creationId xmlns:a16="http://schemas.microsoft.com/office/drawing/2014/main" id="{4F4B767C-5FEE-450B-B2DE-1C0C604D560E}"/>
              </a:ext>
            </a:extLst>
          </p:cNvPr>
          <p:cNvPicPr>
            <a:picLocks noGrp="1" noChangeAspect="1" noChangeArrowheads="1"/>
          </p:cNvPicPr>
          <p:nvPr>
            <p:ph type="title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25563"/>
          </a:xfrm>
          <a:noFill/>
        </p:spPr>
      </p:pic>
      <p:sp>
        <p:nvSpPr>
          <p:cNvPr id="3080" name="Text Box 25">
            <a:extLst>
              <a:ext uri="{FF2B5EF4-FFF2-40B4-BE49-F238E27FC236}">
                <a16:creationId xmlns:a16="http://schemas.microsoft.com/office/drawing/2014/main" id="{5B223658-EB50-4BB2-B7FC-1315704B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96" y="276360"/>
            <a:ext cx="314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Linux</a:t>
            </a:r>
            <a:r>
              <a:rPr lang="zh-CN" altLang="en-US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环境编程</a:t>
            </a:r>
            <a:r>
              <a:rPr lang="zh-CN" altLang="en-US" sz="1350"/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E9C187-E847-4F87-A319-AAE11BACC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6" y="2881214"/>
            <a:ext cx="8123322" cy="132556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82C9C8F-03AA-4C6C-8034-63A907944E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463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3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opslideWhite">
            <a:extLst>
              <a:ext uri="{FF2B5EF4-FFF2-40B4-BE49-F238E27FC236}">
                <a16:creationId xmlns:a16="http://schemas.microsoft.com/office/drawing/2014/main" id="{1EFF3806-425A-4001-810D-87AACEEE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25563"/>
          </a:xfrm>
          <a:prstGeom prst="rect">
            <a:avLst/>
          </a:prstGeom>
          <a:noFill/>
        </p:spPr>
      </p:pic>
      <p:sp>
        <p:nvSpPr>
          <p:cNvPr id="6" name="Text Box 25">
            <a:extLst>
              <a:ext uri="{FF2B5EF4-FFF2-40B4-BE49-F238E27FC236}">
                <a16:creationId xmlns:a16="http://schemas.microsoft.com/office/drawing/2014/main" id="{49C48C0A-22BE-47DA-BD27-F1CF2B524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96" y="276360"/>
            <a:ext cx="314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Linux</a:t>
            </a:r>
            <a:r>
              <a:rPr lang="zh-CN" altLang="en-US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环境编程</a:t>
            </a:r>
            <a:r>
              <a:rPr lang="zh-CN" altLang="en-US" sz="1350"/>
              <a:t> 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400AD97F-CCCE-4ACA-AD8B-AD1A6BEF0E88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1429732"/>
            <a:ext cx="43434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altLang="zh-CN" sz="1400"/>
              <a:t>/*pipedemo.c</a:t>
            </a:r>
            <a:r>
              <a:rPr lang="zh-CN" altLang="en-US" sz="1400"/>
              <a:t>演示使用管道机制进行</a:t>
            </a:r>
            <a:r>
              <a:rPr lang="en-US" altLang="zh-CN" sz="1400"/>
              <a:t>I/O</a:t>
            </a:r>
            <a:r>
              <a:rPr lang="zh-CN" altLang="en-US" sz="1400"/>
              <a:t>控制*</a:t>
            </a:r>
            <a:r>
              <a:rPr lang="en-US" altLang="zh-CN" sz="1400"/>
              <a:t>/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400"/>
              <a:t>#include &lt;unistd.h&gt;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400"/>
              <a:t>#include &lt;stdio.h&gt;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400"/>
              <a:t>#include &lt;errno.h&gt;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400"/>
              <a:t>int main(int argc,char **argv)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400"/>
              <a:t>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400"/>
              <a:t>    static const char mesg[]="Happy New Years to you!";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400"/>
              <a:t>    char buf[BUFSIZ];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400"/>
              <a:t>    size_t rcount,wcount;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400"/>
              <a:t>    int p_fd[2];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400"/>
              <a:t>    size_t n;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400"/>
              <a:t>    if(pipe(p_fd)&lt;0){           /*</a:t>
            </a:r>
            <a:r>
              <a:rPr lang="zh-CN" altLang="en-US" sz="1400"/>
              <a:t>创建管道*</a:t>
            </a:r>
            <a:r>
              <a:rPr lang="en-US" altLang="zh-CN" sz="1400"/>
              <a:t>/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400"/>
              <a:t>        fprintf(stderr,"%s:pipe failed:%s\n",argv[0],strerror(errno));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400"/>
              <a:t>        exit(1);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400"/>
              <a:t>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400"/>
              <a:t>    printf("Read end=fd %d,write end=fd %d\n",p_fd[0],p_fd[1]);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400"/>
              <a:t>    n=strlen(mesg);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400"/>
              <a:t>    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AB7FD72C-F079-4D9B-B609-DDAE28F52CA3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0" y="1325563"/>
            <a:ext cx="4267200" cy="5029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altLang="zh-CN" sz="1400"/>
              <a:t>if((wcount=write(p_fd[1],mesg,n))!=n){          /*</a:t>
            </a:r>
            <a:r>
              <a:rPr lang="zh-CN" altLang="en-US" sz="1400"/>
              <a:t>写入数据*</a:t>
            </a:r>
            <a:r>
              <a:rPr lang="en-US" altLang="zh-CN" sz="1400"/>
              <a:t>/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400"/>
              <a:t>        fprintf(stderr,"%s:write failed:%s\n",argv[0],strerror(errno));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400"/>
              <a:t>        exit(1);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400"/>
              <a:t>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400"/>
              <a:t>    if((rcount=read(p_fd[0],buf,BUFSIZ))!=wcount){      /*</a:t>
            </a:r>
            <a:r>
              <a:rPr lang="zh-CN" altLang="en-US" sz="1400"/>
              <a:t>读出数据*</a:t>
            </a:r>
            <a:r>
              <a:rPr lang="en-US" altLang="zh-CN" sz="1400"/>
              <a:t>/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400"/>
              <a:t>        fprintf(stderr,"%s:read failed:%s\n",argv[0],strerror(errno));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400"/>
              <a:t>        exit(1);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400"/>
              <a:t>  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400"/>
              <a:t>    buf[rcount]='\0';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400"/>
              <a:t>    printf("Read &lt;%s&gt; from pipe\n",buf);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400"/>
              <a:t>    close(p_fd[0]);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400"/>
              <a:t>    close(p_fd[1]);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400"/>
              <a:t>    return 0;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zh-CN" sz="1400"/>
              <a:t>}</a:t>
            </a:r>
          </a:p>
          <a:p>
            <a:pPr>
              <a:lnSpc>
                <a:spcPct val="80000"/>
              </a:lnSpc>
            </a:pPr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3682548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opslideWhite">
            <a:extLst>
              <a:ext uri="{FF2B5EF4-FFF2-40B4-BE49-F238E27FC236}">
                <a16:creationId xmlns:a16="http://schemas.microsoft.com/office/drawing/2014/main" id="{1EFF3806-425A-4001-810D-87AACEEE4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25563"/>
          </a:xfrm>
          <a:prstGeom prst="rect">
            <a:avLst/>
          </a:prstGeom>
          <a:noFill/>
        </p:spPr>
      </p:pic>
      <p:sp>
        <p:nvSpPr>
          <p:cNvPr id="6" name="Text Box 25">
            <a:extLst>
              <a:ext uri="{FF2B5EF4-FFF2-40B4-BE49-F238E27FC236}">
                <a16:creationId xmlns:a16="http://schemas.microsoft.com/office/drawing/2014/main" id="{49C48C0A-22BE-47DA-BD27-F1CF2B524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96" y="276360"/>
            <a:ext cx="314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Linux</a:t>
            </a:r>
            <a:r>
              <a:rPr lang="zh-CN" altLang="en-US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环境编程</a:t>
            </a:r>
            <a:r>
              <a:rPr lang="zh-CN" altLang="en-US" sz="1350"/>
              <a:t> 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E4745F0-05B2-4DDD-A51B-EBD8F5B938D4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/>
              <a:t>#include &lt;stdlib.h&gt;</a:t>
            </a:r>
          </a:p>
          <a:p>
            <a:r>
              <a:rPr lang="en-US" altLang="zh-CN" sz="2000"/>
              <a:t>void *malloc(size_t size); </a:t>
            </a:r>
          </a:p>
          <a:p>
            <a:endParaRPr lang="en-US" altLang="zh-CN" sz="2000"/>
          </a:p>
          <a:p>
            <a:r>
              <a:rPr lang="en-US" altLang="zh-CN" sz="2000"/>
              <a:t>#include &lt;stdlib.h&gt;</a:t>
            </a:r>
          </a:p>
          <a:p>
            <a:r>
              <a:rPr lang="en-US" altLang="zh-CN" sz="2000"/>
              <a:t>void *calloc(size_t nmemb, size_t size); </a:t>
            </a:r>
          </a:p>
          <a:p>
            <a:endParaRPr lang="en-US" altLang="zh-CN" sz="2000"/>
          </a:p>
          <a:p>
            <a:r>
              <a:rPr lang="en-US" altLang="zh-CN" sz="2000"/>
              <a:t>#include &lt;stdlib.h&gt;</a:t>
            </a:r>
          </a:p>
          <a:p>
            <a:r>
              <a:rPr lang="en-US" altLang="zh-CN" sz="2000"/>
              <a:t>void *realloc(void *ptr, size_t size); </a:t>
            </a:r>
          </a:p>
          <a:p>
            <a:endParaRPr lang="en-US" altLang="zh-CN" sz="2000"/>
          </a:p>
          <a:p>
            <a:r>
              <a:rPr lang="en-US" altLang="zh-CN" sz="2000"/>
              <a:t>#include &lt;stdlib.h&gt;</a:t>
            </a:r>
          </a:p>
          <a:p>
            <a:r>
              <a:rPr lang="en-US" altLang="zh-CN" sz="2000"/>
              <a:t>void free(void *ptr);</a:t>
            </a:r>
          </a:p>
        </p:txBody>
      </p:sp>
    </p:spTree>
    <p:extLst>
      <p:ext uri="{BB962C8B-B14F-4D97-AF65-F5344CB8AC3E}">
        <p14:creationId xmlns:p14="http://schemas.microsoft.com/office/powerpoint/2010/main" val="3258910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4" descr="topslideWhite">
            <a:extLst>
              <a:ext uri="{FF2B5EF4-FFF2-40B4-BE49-F238E27FC236}">
                <a16:creationId xmlns:a16="http://schemas.microsoft.com/office/drawing/2014/main" id="{4F4B767C-5FEE-450B-B2DE-1C0C604D560E}"/>
              </a:ext>
            </a:extLst>
          </p:cNvPr>
          <p:cNvPicPr>
            <a:picLocks noGrp="1" noChangeAspect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25563"/>
          </a:xfrm>
          <a:noFill/>
        </p:spPr>
      </p:pic>
      <p:sp>
        <p:nvSpPr>
          <p:cNvPr id="3080" name="Text Box 25">
            <a:extLst>
              <a:ext uri="{FF2B5EF4-FFF2-40B4-BE49-F238E27FC236}">
                <a16:creationId xmlns:a16="http://schemas.microsoft.com/office/drawing/2014/main" id="{5B223658-EB50-4BB2-B7FC-1315704B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96" y="276360"/>
            <a:ext cx="314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Linux</a:t>
            </a:r>
            <a:r>
              <a:rPr lang="zh-CN" altLang="en-US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环境编程</a:t>
            </a:r>
            <a:r>
              <a:rPr lang="zh-CN" altLang="en-US" sz="135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2E57E2-C2AB-4E08-A157-BE69C2B23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77" y="1325563"/>
            <a:ext cx="8714246" cy="483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2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4" descr="topslideWhite">
            <a:extLst>
              <a:ext uri="{FF2B5EF4-FFF2-40B4-BE49-F238E27FC236}">
                <a16:creationId xmlns:a16="http://schemas.microsoft.com/office/drawing/2014/main" id="{4F4B767C-5FEE-450B-B2DE-1C0C604D560E}"/>
              </a:ext>
            </a:extLst>
          </p:cNvPr>
          <p:cNvPicPr>
            <a:picLocks noGrp="1" noChangeAspect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25563"/>
          </a:xfrm>
          <a:noFill/>
        </p:spPr>
      </p:pic>
      <p:sp>
        <p:nvSpPr>
          <p:cNvPr id="3080" name="Text Box 25">
            <a:extLst>
              <a:ext uri="{FF2B5EF4-FFF2-40B4-BE49-F238E27FC236}">
                <a16:creationId xmlns:a16="http://schemas.microsoft.com/office/drawing/2014/main" id="{5B223658-EB50-4BB2-B7FC-1315704B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96" y="276360"/>
            <a:ext cx="314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Linux</a:t>
            </a:r>
            <a:r>
              <a:rPr lang="zh-CN" altLang="en-US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环境编程</a:t>
            </a:r>
            <a:r>
              <a:rPr lang="zh-CN" altLang="en-US" sz="1350"/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17CA09-A1AB-47FF-AC42-794120DA8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43" y="1325563"/>
            <a:ext cx="8612074" cy="485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88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4" descr="topslideWhite">
            <a:extLst>
              <a:ext uri="{FF2B5EF4-FFF2-40B4-BE49-F238E27FC236}">
                <a16:creationId xmlns:a16="http://schemas.microsoft.com/office/drawing/2014/main" id="{4F4B767C-5FEE-450B-B2DE-1C0C604D560E}"/>
              </a:ext>
            </a:extLst>
          </p:cNvPr>
          <p:cNvPicPr>
            <a:picLocks noGrp="1" noChangeAspect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25563"/>
          </a:xfrm>
          <a:noFill/>
        </p:spPr>
      </p:pic>
      <p:sp>
        <p:nvSpPr>
          <p:cNvPr id="3080" name="Text Box 25">
            <a:extLst>
              <a:ext uri="{FF2B5EF4-FFF2-40B4-BE49-F238E27FC236}">
                <a16:creationId xmlns:a16="http://schemas.microsoft.com/office/drawing/2014/main" id="{5B223658-EB50-4BB2-B7FC-1315704B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96" y="276360"/>
            <a:ext cx="314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Linux</a:t>
            </a:r>
            <a:r>
              <a:rPr lang="zh-CN" altLang="en-US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环境编程</a:t>
            </a:r>
            <a:r>
              <a:rPr lang="zh-CN" altLang="en-US" sz="135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7623F90-42C5-4E34-81E4-AAA9C6C7A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616" y="1190587"/>
            <a:ext cx="6757449" cy="539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41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4" descr="topslideWhite">
            <a:extLst>
              <a:ext uri="{FF2B5EF4-FFF2-40B4-BE49-F238E27FC236}">
                <a16:creationId xmlns:a16="http://schemas.microsoft.com/office/drawing/2014/main" id="{4F4B767C-5FEE-450B-B2DE-1C0C604D560E}"/>
              </a:ext>
            </a:extLst>
          </p:cNvPr>
          <p:cNvPicPr>
            <a:picLocks noGrp="1" noChangeAspect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25563"/>
          </a:xfrm>
          <a:noFill/>
        </p:spPr>
      </p:pic>
      <p:sp>
        <p:nvSpPr>
          <p:cNvPr id="3080" name="Text Box 25">
            <a:extLst>
              <a:ext uri="{FF2B5EF4-FFF2-40B4-BE49-F238E27FC236}">
                <a16:creationId xmlns:a16="http://schemas.microsoft.com/office/drawing/2014/main" id="{5B223658-EB50-4BB2-B7FC-1315704B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96" y="276360"/>
            <a:ext cx="314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Linux</a:t>
            </a:r>
            <a:r>
              <a:rPr lang="zh-CN" altLang="en-US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环境编程</a:t>
            </a:r>
            <a:r>
              <a:rPr lang="zh-CN" altLang="en-US" sz="135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FC93F6-954E-4D57-8D58-DCE03D232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85" y="1601923"/>
            <a:ext cx="8446030" cy="477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04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4" descr="topslideWhite">
            <a:extLst>
              <a:ext uri="{FF2B5EF4-FFF2-40B4-BE49-F238E27FC236}">
                <a16:creationId xmlns:a16="http://schemas.microsoft.com/office/drawing/2014/main" id="{4F4B767C-5FEE-450B-B2DE-1C0C604D560E}"/>
              </a:ext>
            </a:extLst>
          </p:cNvPr>
          <p:cNvPicPr>
            <a:picLocks noGrp="1" noChangeAspect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25563"/>
          </a:xfrm>
          <a:noFill/>
        </p:spPr>
      </p:pic>
      <p:sp>
        <p:nvSpPr>
          <p:cNvPr id="3080" name="Text Box 25">
            <a:extLst>
              <a:ext uri="{FF2B5EF4-FFF2-40B4-BE49-F238E27FC236}">
                <a16:creationId xmlns:a16="http://schemas.microsoft.com/office/drawing/2014/main" id="{5B223658-EB50-4BB2-B7FC-1315704B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96" y="276360"/>
            <a:ext cx="314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Linux</a:t>
            </a:r>
            <a:r>
              <a:rPr lang="zh-CN" altLang="en-US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环境编程</a:t>
            </a:r>
            <a:r>
              <a:rPr lang="zh-CN" altLang="en-US" sz="135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DEC1787-9A4E-4E8C-AAF9-8CBB3CCFA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66" y="1325563"/>
            <a:ext cx="6366151" cy="50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95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4" descr="topslideWhite">
            <a:extLst>
              <a:ext uri="{FF2B5EF4-FFF2-40B4-BE49-F238E27FC236}">
                <a16:creationId xmlns:a16="http://schemas.microsoft.com/office/drawing/2014/main" id="{4F4B767C-5FEE-450B-B2DE-1C0C604D560E}"/>
              </a:ext>
            </a:extLst>
          </p:cNvPr>
          <p:cNvPicPr>
            <a:picLocks noGrp="1" noChangeAspect="1" noChangeArrowheads="1"/>
          </p:cNvPicPr>
          <p:nvPr>
            <p:ph type="title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25563"/>
          </a:xfrm>
          <a:noFill/>
        </p:spPr>
      </p:pic>
      <p:sp>
        <p:nvSpPr>
          <p:cNvPr id="3080" name="Text Box 25">
            <a:extLst>
              <a:ext uri="{FF2B5EF4-FFF2-40B4-BE49-F238E27FC236}">
                <a16:creationId xmlns:a16="http://schemas.microsoft.com/office/drawing/2014/main" id="{5B223658-EB50-4BB2-B7FC-1315704B4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696" y="276360"/>
            <a:ext cx="31432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Linux</a:t>
            </a:r>
            <a:r>
              <a:rPr lang="zh-CN" altLang="en-US" sz="2400" b="1">
                <a:solidFill>
                  <a:schemeClr val="bg1"/>
                </a:solidFill>
                <a:latin typeface="隶书" pitchFamily="49" charset="-122"/>
                <a:ea typeface="隶书" pitchFamily="49" charset="-122"/>
              </a:rPr>
              <a:t>环境编程</a:t>
            </a:r>
            <a:r>
              <a:rPr lang="zh-CN" altLang="en-US" sz="135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271643-EA59-4304-96CF-A974B4E3D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66" y="1433364"/>
            <a:ext cx="7611868" cy="514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4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1908</Words>
  <Application>Microsoft Office PowerPoint</Application>
  <PresentationFormat>全屏显示(4:3)</PresentationFormat>
  <Paragraphs>253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等线</vt:lpstr>
      <vt:lpstr>等线 Light</vt:lpstr>
      <vt:lpstr>楷体_GB2312</vt:lpstr>
      <vt:lpstr>隶书</vt:lpstr>
      <vt:lpstr>宋体</vt:lpstr>
      <vt:lpstr>微软雅黑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7.1.2  库函数</vt:lpstr>
      <vt:lpstr>PowerPoint 演示文稿</vt:lpstr>
      <vt:lpstr>PowerPoint 演示文稿</vt:lpstr>
      <vt:lpstr>PowerPoint 演示文稿</vt:lpstr>
      <vt:lpstr>PowerPoint 演示文稿</vt:lpstr>
      <vt:lpstr>Linux下进程间通信的几种主要手段是：管道（pipe）及有名管道（named pipe）、信号（signal）、消息（message）、共享内存（shared memory）、信号量(semaphore)和套接口（socket）。                   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程 远</dc:creator>
  <cp:lastModifiedBy>程 远</cp:lastModifiedBy>
  <cp:revision>47</cp:revision>
  <dcterms:created xsi:type="dcterms:W3CDTF">2018-06-01T02:15:25Z</dcterms:created>
  <dcterms:modified xsi:type="dcterms:W3CDTF">2018-06-10T14:58:05Z</dcterms:modified>
</cp:coreProperties>
</file>